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99" r:id="rId2"/>
    <p:sldId id="304" r:id="rId3"/>
    <p:sldId id="305" r:id="rId4"/>
    <p:sldId id="311" r:id="rId5"/>
    <p:sldId id="303" r:id="rId6"/>
    <p:sldId id="313" r:id="rId7"/>
    <p:sldId id="300" r:id="rId8"/>
    <p:sldId id="289" r:id="rId9"/>
    <p:sldId id="314" r:id="rId10"/>
    <p:sldId id="288" r:id="rId11"/>
    <p:sldId id="315" r:id="rId12"/>
    <p:sldId id="280" r:id="rId13"/>
    <p:sldId id="310" r:id="rId14"/>
    <p:sldId id="316" r:id="rId15"/>
    <p:sldId id="260" r:id="rId16"/>
    <p:sldId id="273" r:id="rId17"/>
    <p:sldId id="302" r:id="rId18"/>
    <p:sldId id="301" r:id="rId19"/>
    <p:sldId id="259" r:id="rId20"/>
    <p:sldId id="307" r:id="rId21"/>
    <p:sldId id="317" r:id="rId22"/>
    <p:sldId id="318" r:id="rId23"/>
    <p:sldId id="306" r:id="rId24"/>
    <p:sldId id="308" r:id="rId25"/>
    <p:sldId id="312" r:id="rId26"/>
    <p:sldId id="309" r:id="rId27"/>
    <p:sldId id="272" r:id="rId28"/>
    <p:sldId id="298" r:id="rId29"/>
    <p:sldId id="294" r:id="rId30"/>
    <p:sldId id="292" r:id="rId31"/>
    <p:sldId id="264" r:id="rId32"/>
    <p:sldId id="319" r:id="rId33"/>
    <p:sldId id="320" r:id="rId34"/>
    <p:sldId id="321" r:id="rId35"/>
    <p:sldId id="322" r:id="rId36"/>
    <p:sldId id="277" r:id="rId37"/>
    <p:sldId id="295" r:id="rId38"/>
    <p:sldId id="267" r:id="rId39"/>
    <p:sldId id="297" r:id="rId40"/>
    <p:sldId id="290" r:id="rId41"/>
    <p:sldId id="291" r:id="rId42"/>
    <p:sldId id="296" r:id="rId43"/>
    <p:sldId id="279" r:id="rId4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1" autoAdjust="0"/>
    <p:restoredTop sz="77311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C4101F-1243-421C-8FF2-D5BCC4137C20}" type="datetimeFigureOut">
              <a:rPr lang="en-US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924EF3-533D-4843-A87E-79187ACAD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2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2B67-F590-4B66-8003-F1EB4CD5C47E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15EE-A908-4103-A3A7-7E4F645502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3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15EE-A908-4103-A3A7-7E4F645502C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7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B10B-92AE-46B1-A058-9A00E7084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A5F1-FF8F-4B46-A0A3-DD5AE8E6F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54DA9-A836-48D6-AAF4-41A45F25D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2CC7-A1A0-4649-BD72-8F7BD9D0B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05D7-ABD6-488E-8CB0-C17442E2A5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F33B-F0CE-43D9-893F-734711B8C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74E3-815E-4955-9FC2-6CFD0AC9F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9128-E408-41D2-8BD8-92F97573E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2619-BE9E-4AA9-A060-D046B4C23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788A-58F7-4B0A-A05D-2BCC3C37D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3D495-EE11-41D8-848E-FA6964343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E509B-87C7-49DD-94A0-0837630A1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hepner@tusd.ne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12/1/14 Agenda</a:t>
            </a:r>
            <a:endParaRPr lang="en-US" sz="1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600" dirty="0" smtClean="0"/>
              <a:t>Floral I – Review Unit 10, 11, 12, &amp; 13 </a:t>
            </a:r>
          </a:p>
          <a:p>
            <a:pPr eaLnBrk="1" hangingPunct="1">
              <a:defRPr/>
            </a:pPr>
            <a:r>
              <a:rPr lang="en-US" sz="3600" dirty="0"/>
              <a:t>See’s Candy Money Due Today!!!!</a:t>
            </a:r>
          </a:p>
          <a:p>
            <a:pPr eaLnBrk="1" hangingPunct="1">
              <a:defRPr/>
            </a:pPr>
            <a:r>
              <a:rPr lang="en-US" sz="3600" dirty="0" smtClean="0"/>
              <a:t>Inverted – T Portfolio Critique Due</a:t>
            </a:r>
          </a:p>
          <a:p>
            <a:pPr eaLnBrk="1" hangingPunct="1">
              <a:defRPr/>
            </a:pPr>
            <a:r>
              <a:rPr lang="en-US" dirty="0" smtClean="0"/>
              <a:t>Return </a:t>
            </a:r>
            <a:r>
              <a:rPr lang="en-US" dirty="0"/>
              <a:t>Floral Containers for Points</a:t>
            </a:r>
          </a:p>
          <a:p>
            <a:pPr eaLnBrk="1" hangingPunct="1">
              <a:defRPr/>
            </a:pPr>
            <a:r>
              <a:rPr lang="en-US" dirty="0" smtClean="0"/>
              <a:t>Quiz </a:t>
            </a:r>
            <a:r>
              <a:rPr lang="en-US" dirty="0"/>
              <a:t>10,11,12,13 </a:t>
            </a:r>
            <a:r>
              <a:rPr lang="en-US" dirty="0" smtClean="0"/>
              <a:t>Friday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Floral II – </a:t>
            </a:r>
            <a:r>
              <a:rPr lang="en-US" dirty="0" smtClean="0"/>
              <a:t>FBTM Demo and build</a:t>
            </a:r>
          </a:p>
          <a:p>
            <a:pPr eaLnBrk="1" hangingPunct="1">
              <a:defRPr/>
            </a:pPr>
            <a:r>
              <a:rPr lang="en-US" dirty="0" smtClean="0"/>
              <a:t>Record Books and thanksgiving critiques</a:t>
            </a:r>
          </a:p>
          <a:p>
            <a:pPr eaLnBrk="1" hangingPunct="1">
              <a:defRPr/>
            </a:pPr>
            <a:r>
              <a:rPr lang="en-US" sz="3600" dirty="0" smtClean="0"/>
              <a:t>Floral II – Holiday Design Plan Final</a:t>
            </a:r>
          </a:p>
        </p:txBody>
      </p:sp>
    </p:spTree>
    <p:extLst>
      <p:ext uri="{BB962C8B-B14F-4D97-AF65-F5344CB8AC3E}">
        <p14:creationId xmlns:p14="http://schemas.microsoft.com/office/powerpoint/2010/main" val="68207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45339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S. Perry, WHS Librarian: Book Art</a:t>
            </a:r>
          </a:p>
        </p:txBody>
      </p:sp>
      <p:pic>
        <p:nvPicPr>
          <p:cNvPr id="3" name="Picture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62801" cy="64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eath Chandelier fi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763000" cy="65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1" y="625748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Home Depot Wreath Chandelier</a:t>
            </a:r>
          </a:p>
        </p:txBody>
      </p:sp>
    </p:spTree>
    <p:extLst>
      <p:ext uri="{BB962C8B-B14F-4D97-AF65-F5344CB8AC3E}">
        <p14:creationId xmlns:p14="http://schemas.microsoft.com/office/powerpoint/2010/main" val="36780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Wreath Ideas</a:t>
            </a:r>
          </a:p>
        </p:txBody>
      </p:sp>
      <p:pic>
        <p:nvPicPr>
          <p:cNvPr id="13315" name="productDetailBody_productImage__image" descr="28 inch Country Christmas Center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3767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roductDetailBody_productImage__image" descr="22 inch Country Christmas Wre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1447800"/>
            <a:ext cx="442436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12/3/15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 – Wreath Design Plan Due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Bow Construction – Tray and Floral Shears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Get 1 Piece of Wire (24 Gauge)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Cut a Piece of Ribbon 24 inches long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Tape Wire &amp; wait for directions – New Challenge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II –Review resume/cover letter/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Holiday Material Order </a:t>
            </a:r>
            <a:r>
              <a:rPr lang="en-US" sz="2400" dirty="0" smtClean="0"/>
              <a:t>Due Tuesday (today)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Friday - Last Day to turn in Late Work</a:t>
            </a:r>
            <a:r>
              <a:rPr lang="en-US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93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12/4/15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 – Wreath Design Plan Due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Wreath Form Construction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Tray and Wire Cutters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Floral Tape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Name Tag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Bow Construction – Tray and Floral Shears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Get 1 Piece of Wire (24 Gauge)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Cut a Piece of Ribbon 24 inches long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Tape Wire &amp; wait for directions – New Challenge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II –Review resume/cover letter/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Holiday Material Order </a:t>
            </a:r>
            <a:r>
              <a:rPr lang="en-US" sz="2400" dirty="0" smtClean="0"/>
              <a:t>Due Tuesday (today)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Friday - Last Day to turn in Late Work</a:t>
            </a:r>
            <a:r>
              <a:rPr lang="en-US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4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Evergreen Wreath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Safety – Bending Wire with Pliers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Floral Shears/Pruning Shears/Wire Cutters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Size &amp; Shape of Wreath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Shape Wreath before cutting.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 Smaller Wreath is done more quickly.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Cut Wire Hanger to Size you want.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Small Hook at both ends of wire.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Interlock Hooks and Crimp to Secure Shape.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Cover Wire Totally with Green Floral Tape.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Attach Paddle Wire to Form &amp; Use to attach Greenery to Wreath 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Cut Greenery is similar sized pieces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Bow Construction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Purpose – Accessory to Complete a Design like a wreath</a:t>
            </a:r>
          </a:p>
          <a:p>
            <a:pPr eaLnBrk="1" hangingPunct="1">
              <a:defRPr/>
            </a:pPr>
            <a:r>
              <a:rPr lang="en-US" dirty="0" smtClean="0"/>
              <a:t>Materials – Ribbon, Tape &amp; Wire</a:t>
            </a:r>
          </a:p>
          <a:p>
            <a:pPr eaLnBrk="1" hangingPunct="1">
              <a:defRPr/>
            </a:pPr>
            <a:r>
              <a:rPr lang="en-US" dirty="0" smtClean="0"/>
              <a:t>Design Concerns</a:t>
            </a:r>
          </a:p>
          <a:p>
            <a:pPr lvl="1" eaLnBrk="1" hangingPunct="1">
              <a:defRPr/>
            </a:pPr>
            <a:r>
              <a:rPr lang="en-US" dirty="0" smtClean="0"/>
              <a:t>Scale and Proportion</a:t>
            </a:r>
          </a:p>
          <a:p>
            <a:pPr lvl="1" eaLnBrk="1" hangingPunct="1">
              <a:defRPr/>
            </a:pPr>
            <a:r>
              <a:rPr lang="en-US" dirty="0" smtClean="0"/>
              <a:t>Texture</a:t>
            </a:r>
          </a:p>
          <a:p>
            <a:pPr lvl="1" eaLnBrk="1" hangingPunct="1">
              <a:defRPr/>
            </a:pPr>
            <a:r>
              <a:rPr lang="en-US" dirty="0" smtClean="0"/>
              <a:t>Width</a:t>
            </a:r>
          </a:p>
          <a:p>
            <a:pPr lvl="1" eaLnBrk="1" hangingPunct="1">
              <a:defRPr/>
            </a:pPr>
            <a:r>
              <a:rPr lang="en-US" dirty="0" smtClean="0"/>
              <a:t>Color</a:t>
            </a:r>
          </a:p>
          <a:p>
            <a:pPr lvl="1" eaLnBrk="1" hangingPunct="1">
              <a:defRPr/>
            </a:pPr>
            <a:r>
              <a:rPr lang="en-US" dirty="0" smtClean="0"/>
              <a:t>Event and Current Trends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12/11/15 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Floral I –Unit 10, 11, 12, &amp; 13  Quiz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Get out notes and writing utensil</a:t>
            </a:r>
          </a:p>
          <a:p>
            <a:pPr lvl="1" eaLnBrk="1" hangingPunct="1">
              <a:defRPr/>
            </a:pPr>
            <a:r>
              <a:rPr lang="en-US" dirty="0" smtClean="0"/>
              <a:t>Individual Quiz</a:t>
            </a:r>
          </a:p>
          <a:p>
            <a:pPr eaLnBrk="1" hangingPunct="1">
              <a:defRPr/>
            </a:pPr>
            <a:r>
              <a:rPr lang="en-US" dirty="0" smtClean="0"/>
              <a:t>Evergreen Wreath Critique – due today</a:t>
            </a:r>
          </a:p>
          <a:p>
            <a:pPr eaLnBrk="1" hangingPunct="1">
              <a:defRPr/>
            </a:pPr>
            <a:r>
              <a:rPr lang="en-US" dirty="0" smtClean="0"/>
              <a:t>Art Elements – written definition and Doodles – Finish &amp; check on </a:t>
            </a:r>
            <a:r>
              <a:rPr lang="en-US" dirty="0" err="1" smtClean="0"/>
              <a:t>monday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Floral II – FBTM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EH: Quad boxes – Fill in Ivy and Iris</a:t>
            </a:r>
          </a:p>
        </p:txBody>
      </p:sp>
    </p:spTree>
    <p:extLst>
      <p:ext uri="{BB962C8B-B14F-4D97-AF65-F5344CB8AC3E}">
        <p14:creationId xmlns:p14="http://schemas.microsoft.com/office/powerpoint/2010/main" val="48982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12/4/14 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Floral I –Unit 10, 11, 12, &amp; 13  Quiz Friday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Art Elements – Doodles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Chapter 2 – Design practice </a:t>
            </a:r>
          </a:p>
          <a:p>
            <a:pPr lvl="1" eaLnBrk="1" hangingPunct="1">
              <a:defRPr/>
            </a:pPr>
            <a:r>
              <a:rPr lang="en-US" dirty="0"/>
              <a:t>Get out Text Book, definitions, sketch/doodle of </a:t>
            </a:r>
            <a:r>
              <a:rPr lang="en-US" dirty="0" smtClean="0"/>
              <a:t>terms</a:t>
            </a:r>
          </a:p>
          <a:p>
            <a:pPr eaLnBrk="1" hangingPunct="1">
              <a:defRPr/>
            </a:pPr>
            <a:r>
              <a:rPr lang="en-US" dirty="0" smtClean="0"/>
              <a:t>10-13 Quiz Review</a:t>
            </a:r>
          </a:p>
          <a:p>
            <a:pPr eaLnBrk="1" hangingPunct="1">
              <a:defRPr/>
            </a:pPr>
            <a:r>
              <a:rPr lang="en-US" dirty="0" smtClean="0"/>
              <a:t>Check Flower Press </a:t>
            </a:r>
          </a:p>
          <a:p>
            <a:pPr eaLnBrk="1" hangingPunct="1">
              <a:defRPr/>
            </a:pPr>
            <a:r>
              <a:rPr lang="en-US" dirty="0" smtClean="0"/>
              <a:t>Floral II – FBTM Critiques</a:t>
            </a:r>
          </a:p>
        </p:txBody>
      </p:sp>
    </p:spTree>
    <p:extLst>
      <p:ext uri="{BB962C8B-B14F-4D97-AF65-F5344CB8AC3E}">
        <p14:creationId xmlns:p14="http://schemas.microsoft.com/office/powerpoint/2010/main" val="50372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12/7/15 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296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All – FFA Meeting, Wednesday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@12:35</a:t>
            </a:r>
          </a:p>
          <a:p>
            <a:pPr eaLnBrk="1" hangingPunct="1">
              <a:defRPr/>
            </a:pPr>
            <a:r>
              <a:rPr lang="en-US" sz="2800" dirty="0" smtClean="0"/>
              <a:t>All – Assignment Due Final Day is Friday</a:t>
            </a:r>
          </a:p>
          <a:p>
            <a:pPr eaLnBrk="1" hangingPunct="1">
              <a:defRPr/>
            </a:pPr>
            <a:r>
              <a:rPr lang="en-US" sz="2800" dirty="0" smtClean="0"/>
              <a:t>Review of Final Study Guide on your own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Floral I &amp; II- Evergreen Wreath Project - Demo</a:t>
            </a:r>
          </a:p>
          <a:p>
            <a:pPr eaLnBrk="1" hangingPunct="1">
              <a:defRPr/>
            </a:pPr>
            <a:r>
              <a:rPr lang="en-US" sz="2800" dirty="0" smtClean="0"/>
              <a:t>Need to make up Quiz? Be Here at lunch!</a:t>
            </a:r>
          </a:p>
          <a:p>
            <a:pPr eaLnBrk="1" hangingPunct="1">
              <a:defRPr/>
            </a:pPr>
            <a:r>
              <a:rPr lang="en-US" sz="2800" dirty="0" smtClean="0"/>
              <a:t>Floral II – Customer Arrangements - Final</a:t>
            </a:r>
          </a:p>
          <a:p>
            <a:pPr lvl="1" eaLnBrk="1" hangingPunct="1">
              <a:defRPr/>
            </a:pPr>
            <a:r>
              <a:rPr lang="en-US" sz="2400" dirty="0" smtClean="0"/>
              <a:t>Portfolio Critiques</a:t>
            </a:r>
          </a:p>
          <a:p>
            <a:pPr lvl="1" eaLnBrk="1" hangingPunct="1">
              <a:defRPr/>
            </a:pPr>
            <a:r>
              <a:rPr lang="en-US" sz="2400" dirty="0" smtClean="0"/>
              <a:t>Record 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Unit 10, 11, 12, 13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ffectLst/>
              </a:rPr>
              <a:t>List circular, triangular &amp; Line arrangements.</a:t>
            </a:r>
            <a:endParaRPr lang="en-US" sz="2400" dirty="0">
              <a:effectLst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ffectLst/>
              </a:rPr>
              <a:t>When </a:t>
            </a:r>
            <a:r>
              <a:rPr lang="en-US" sz="2400" dirty="0">
                <a:effectLst/>
              </a:rPr>
              <a:t>would you use a circular arrangement</a:t>
            </a:r>
            <a:r>
              <a:rPr lang="en-US" sz="2400" dirty="0" smtClean="0">
                <a:effectLst/>
              </a:rPr>
              <a:t>?</a:t>
            </a:r>
            <a:endParaRPr lang="en-US" sz="2400" dirty="0">
              <a:effectLst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ffectLst/>
              </a:rPr>
              <a:t>How </a:t>
            </a:r>
            <a:r>
              <a:rPr lang="en-US" sz="2400" dirty="0">
                <a:effectLst/>
              </a:rPr>
              <a:t>tall should an arrangement for a table be?  </a:t>
            </a:r>
            <a:r>
              <a:rPr lang="en-US" sz="2400" dirty="0" smtClean="0">
                <a:effectLst/>
              </a:rPr>
              <a:t>Why?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ffectLst/>
              </a:rPr>
              <a:t>How </a:t>
            </a:r>
            <a:r>
              <a:rPr lang="en-US" sz="2400" dirty="0">
                <a:effectLst/>
              </a:rPr>
              <a:t>is rhythm used in a </a:t>
            </a:r>
            <a:r>
              <a:rPr lang="en-US" sz="2400" dirty="0" smtClean="0">
                <a:effectLst/>
              </a:rPr>
              <a:t>arrangement</a:t>
            </a:r>
            <a:r>
              <a:rPr lang="en-US" sz="2400" dirty="0">
                <a:effectLst/>
              </a:rPr>
              <a:t>?</a:t>
            </a:r>
          </a:p>
          <a:p>
            <a:pPr marL="514350" indent="-514350">
              <a:buFont typeface="Wingdings" pitchFamily="2" charset="2"/>
              <a:buAutoNum type="arabicPeriod" startAt="5"/>
              <a:defRPr/>
            </a:pPr>
            <a:r>
              <a:rPr lang="en-US" sz="2400" dirty="0" smtClean="0">
                <a:effectLst/>
              </a:rPr>
              <a:t>List </a:t>
            </a:r>
            <a:r>
              <a:rPr lang="en-US" sz="2400" dirty="0">
                <a:effectLst/>
              </a:rPr>
              <a:t>3 possible uses for a triangle </a:t>
            </a:r>
            <a:r>
              <a:rPr lang="en-US" sz="2400" dirty="0" smtClean="0">
                <a:effectLst/>
              </a:rPr>
              <a:t>design.</a:t>
            </a:r>
          </a:p>
          <a:p>
            <a:pPr marL="514350" indent="-514350">
              <a:buFont typeface="Wingdings" pitchFamily="2" charset="2"/>
              <a:buAutoNum type="arabicPeriod" startAt="5"/>
              <a:defRPr/>
            </a:pPr>
            <a:r>
              <a:rPr lang="en-US" sz="2400" dirty="0" smtClean="0">
                <a:effectLst/>
              </a:rPr>
              <a:t>What </a:t>
            </a:r>
            <a:r>
              <a:rPr lang="en-US" sz="2400" dirty="0">
                <a:effectLst/>
              </a:rPr>
              <a:t>does your eye do when you look at a vertical line </a:t>
            </a:r>
            <a:r>
              <a:rPr lang="en-US" sz="2400" dirty="0" smtClean="0">
                <a:effectLst/>
              </a:rPr>
              <a:t>arrangement?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en-US" sz="2400" dirty="0" smtClean="0">
                <a:effectLst/>
              </a:rPr>
              <a:t>What </a:t>
            </a:r>
            <a:r>
              <a:rPr lang="en-US" sz="2400" dirty="0">
                <a:effectLst/>
              </a:rPr>
              <a:t>is negative </a:t>
            </a:r>
            <a:r>
              <a:rPr lang="en-US" sz="2400" dirty="0" smtClean="0">
                <a:effectLst/>
              </a:rPr>
              <a:t>space?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en-US" sz="2400" dirty="0" smtClean="0">
                <a:effectLst/>
              </a:rPr>
              <a:t>How </a:t>
            </a:r>
            <a:r>
              <a:rPr lang="en-US" sz="2400" dirty="0">
                <a:effectLst/>
              </a:rPr>
              <a:t>do you make or create the curve appearance in a crescent or S-curve </a:t>
            </a:r>
            <a:r>
              <a:rPr lang="en-US" sz="2400" dirty="0" smtClean="0">
                <a:effectLst/>
              </a:rPr>
              <a:t>arrangement?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en-US" sz="2400" dirty="0" smtClean="0">
                <a:effectLst/>
              </a:rPr>
              <a:t>Explain </a:t>
            </a:r>
            <a:r>
              <a:rPr lang="en-US" sz="2400" dirty="0">
                <a:effectLst/>
              </a:rPr>
              <a:t>two benefits of a vertical </a:t>
            </a:r>
            <a:r>
              <a:rPr lang="en-US" sz="2400" dirty="0" smtClean="0">
                <a:effectLst/>
              </a:rPr>
              <a:t>arrangement.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en-US" sz="2400" dirty="0" smtClean="0">
                <a:effectLst/>
              </a:rPr>
              <a:t>What </a:t>
            </a:r>
            <a:r>
              <a:rPr lang="en-US" sz="2400" dirty="0">
                <a:effectLst/>
              </a:rPr>
              <a:t>are the characteristics of the contemporary free style design</a:t>
            </a:r>
            <a:r>
              <a:rPr lang="en-US" sz="2400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Principals &amp; Elements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Asymmetrical	</a:t>
            </a:r>
            <a:r>
              <a:rPr lang="en-US" sz="4000" dirty="0"/>
              <a:t> </a:t>
            </a:r>
            <a:r>
              <a:rPr lang="en-US" sz="4000" dirty="0" smtClean="0"/>
              <a:t>   Symmetrical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Proportion		    Focal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Repetition		    Radiation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Transition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				Line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				Texture</a:t>
            </a:r>
          </a:p>
        </p:txBody>
      </p:sp>
    </p:spTree>
    <p:extLst>
      <p:ext uri="{BB962C8B-B14F-4D97-AF65-F5344CB8AC3E}">
        <p14:creationId xmlns:p14="http://schemas.microsoft.com/office/powerpoint/2010/main" val="42731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2999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12/8/15 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All – FFA Meeting, Wednesday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@12:35</a:t>
            </a:r>
          </a:p>
          <a:p>
            <a:pPr eaLnBrk="1" hangingPunct="1">
              <a:defRPr/>
            </a:pPr>
            <a:r>
              <a:rPr lang="en-US" sz="2800" dirty="0" smtClean="0"/>
              <a:t>All – Assignment Due Final Day is Friday</a:t>
            </a:r>
          </a:p>
          <a:p>
            <a:pPr eaLnBrk="1" hangingPunct="1">
              <a:defRPr/>
            </a:pPr>
            <a:r>
              <a:rPr lang="en-US" sz="2800" dirty="0" smtClean="0"/>
              <a:t>Review of Final Study Guide on your own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Need to make up Quiz? Be Here at lunch!</a:t>
            </a:r>
          </a:p>
          <a:p>
            <a:pPr eaLnBrk="1" hangingPunct="1">
              <a:defRPr/>
            </a:pPr>
            <a:r>
              <a:rPr lang="en-US" sz="2800" dirty="0"/>
              <a:t>Floral I &amp; II- Evergreen Wreath Project – </a:t>
            </a:r>
          </a:p>
          <a:p>
            <a:pPr lvl="1" eaLnBrk="1" hangingPunct="1">
              <a:defRPr/>
            </a:pPr>
            <a:r>
              <a:rPr lang="en-US" sz="2400" dirty="0" smtClean="0"/>
              <a:t>Get Pruning Shears and Go cut Tree Material</a:t>
            </a:r>
          </a:p>
          <a:p>
            <a:pPr lvl="1" eaLnBrk="1" hangingPunct="1">
              <a:defRPr/>
            </a:pPr>
            <a:r>
              <a:rPr lang="en-US" sz="2400" dirty="0" smtClean="0"/>
              <a:t>Get Paddle wire, attach it and starting adding tree material.</a:t>
            </a:r>
          </a:p>
          <a:p>
            <a:pPr lvl="1" eaLnBrk="1" hangingPunct="1">
              <a:defRPr/>
            </a:pPr>
            <a:r>
              <a:rPr lang="en-US" sz="2400" dirty="0" smtClean="0"/>
              <a:t>Pull firmly on the paddle each time around.</a:t>
            </a:r>
            <a:endParaRPr lang="en-US" sz="2400" dirty="0"/>
          </a:p>
          <a:p>
            <a:pPr eaLnBrk="1" hangingPunct="1">
              <a:defRPr/>
            </a:pPr>
            <a:r>
              <a:rPr lang="en-US" sz="2800" dirty="0" smtClean="0"/>
              <a:t>Floral II – Customer Arrangements - Final</a:t>
            </a:r>
          </a:p>
          <a:p>
            <a:pPr lvl="1" eaLnBrk="1" hangingPunct="1">
              <a:defRPr/>
            </a:pPr>
            <a:r>
              <a:rPr lang="en-US" sz="2400" dirty="0" smtClean="0"/>
              <a:t>Portfolio Critiques</a:t>
            </a:r>
          </a:p>
          <a:p>
            <a:pPr lvl="1" eaLnBrk="1" hangingPunct="1">
              <a:defRPr/>
            </a:pPr>
            <a:r>
              <a:rPr lang="en-US" sz="2400" dirty="0" smtClean="0"/>
              <a:t>Record Books</a:t>
            </a:r>
          </a:p>
        </p:txBody>
      </p:sp>
    </p:spTree>
    <p:extLst>
      <p:ext uri="{BB962C8B-B14F-4D97-AF65-F5344CB8AC3E}">
        <p14:creationId xmlns:p14="http://schemas.microsoft.com/office/powerpoint/2010/main" val="10396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2999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12/8/15 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Floral I &amp; II- Evergreen Wreath Project – </a:t>
            </a:r>
          </a:p>
          <a:p>
            <a:pPr lvl="1" eaLnBrk="1" hangingPunct="1">
              <a:defRPr/>
            </a:pPr>
            <a:r>
              <a:rPr lang="en-US" sz="2400" dirty="0"/>
              <a:t>Get Pruning </a:t>
            </a:r>
            <a:r>
              <a:rPr lang="en-US" sz="2400" dirty="0" smtClean="0"/>
              <a:t>Shears</a:t>
            </a:r>
          </a:p>
          <a:p>
            <a:pPr lvl="1" eaLnBrk="1" hangingPunct="1">
              <a:defRPr/>
            </a:pPr>
            <a:r>
              <a:rPr lang="en-US" sz="2400" dirty="0" smtClean="0"/>
              <a:t>Go cut to </a:t>
            </a:r>
            <a:r>
              <a:rPr lang="en-US" sz="2400" dirty="0"/>
              <a:t>Tree </a:t>
            </a:r>
            <a:r>
              <a:rPr lang="en-US" sz="2400" dirty="0" smtClean="0"/>
              <a:t>and carefully cut Material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Cut Tree materials to same size </a:t>
            </a:r>
            <a:r>
              <a:rPr lang="en-US" sz="2400" smtClean="0"/>
              <a:t>and shape</a:t>
            </a:r>
          </a:p>
          <a:p>
            <a:pPr lvl="1" eaLnBrk="1" hangingPunct="1">
              <a:defRPr/>
            </a:pPr>
            <a:r>
              <a:rPr lang="en-US" sz="2400" smtClean="0"/>
              <a:t>Get </a:t>
            </a:r>
            <a:r>
              <a:rPr lang="en-US" sz="2400" dirty="0"/>
              <a:t>Paddle wire, attach it and starting adding tree material.</a:t>
            </a:r>
          </a:p>
          <a:p>
            <a:pPr lvl="1" eaLnBrk="1" hangingPunct="1">
              <a:defRPr/>
            </a:pPr>
            <a:r>
              <a:rPr lang="en-US" sz="2400" dirty="0"/>
              <a:t>Pull firmly on the paddle each time around.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58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11/29/12 Agenda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Floral I-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Floral II – Design Plan for Holiday Arrangement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FBTM Design Plan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See’s Orders and Poinsettias deposits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Brain Teaser - Darkness Phobia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 family wants to get through a tunnel. Dad can make it in 1 minute, mama in 2 minutes, son in 4 and daughter in 5 minutes. </a:t>
            </a:r>
          </a:p>
          <a:p>
            <a:pPr>
              <a:defRPr/>
            </a:pPr>
            <a:r>
              <a:rPr lang="en-US" dirty="0" smtClean="0"/>
              <a:t>Unfortunately, not more than two persons can go through the narrow tunnel at one time, moving at the speed of the slower one.</a:t>
            </a:r>
          </a:p>
          <a:p>
            <a:pPr>
              <a:defRPr/>
            </a:pPr>
            <a:r>
              <a:rPr lang="en-US" dirty="0" smtClean="0"/>
              <a:t>Can they all make it to the other side if they have a torch that lasts only 12 minutes and they are afraid of the dark? </a:t>
            </a:r>
          </a:p>
          <a:p>
            <a:pPr>
              <a:defRPr/>
            </a:pPr>
            <a:endParaRPr lang="en-US" sz="1100" b="1" dirty="0" smtClean="0"/>
          </a:p>
          <a:p>
            <a:pPr>
              <a:defRPr/>
            </a:pPr>
            <a:endParaRPr lang="en-US" sz="1100" b="1" dirty="0" smtClean="0"/>
          </a:p>
          <a:p>
            <a:pPr>
              <a:defRPr/>
            </a:pPr>
            <a:r>
              <a:rPr lang="en-US" sz="800" b="1" dirty="0" smtClean="0"/>
              <a:t>Dark Phobia - solution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First mom and dad – 2 minutes. Dad comes back – 3 minutes, both children go to mom – 8 minutes. Mom comes to dad – 10 minutes and they both get to their children – 12 minutes.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Garden Final Study Guide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Landscape Maintenance</a:t>
            </a:r>
          </a:p>
          <a:p>
            <a:pPr>
              <a:defRPr/>
            </a:pPr>
            <a:r>
              <a:rPr lang="en-US" dirty="0" smtClean="0"/>
              <a:t>Landscape Architect</a:t>
            </a:r>
          </a:p>
          <a:p>
            <a:pPr>
              <a:defRPr/>
            </a:pPr>
            <a:r>
              <a:rPr lang="en-US" dirty="0" smtClean="0"/>
              <a:t>Landscape Contractor</a:t>
            </a:r>
          </a:p>
          <a:p>
            <a:pPr>
              <a:defRPr/>
            </a:pPr>
            <a:r>
              <a:rPr lang="en-US" dirty="0" smtClean="0"/>
              <a:t>Landscape Gardner/ Maintenance </a:t>
            </a:r>
          </a:p>
          <a:p>
            <a:pPr>
              <a:defRPr/>
            </a:pPr>
            <a:r>
              <a:rPr lang="en-US" dirty="0" smtClean="0"/>
              <a:t>Landscape Nurseryman</a:t>
            </a:r>
          </a:p>
          <a:p>
            <a:pPr>
              <a:defRPr/>
            </a:pPr>
            <a:r>
              <a:rPr lang="en-US" dirty="0" smtClean="0"/>
              <a:t>Fertilizer</a:t>
            </a:r>
          </a:p>
          <a:p>
            <a:pPr>
              <a:defRPr/>
            </a:pPr>
            <a:r>
              <a:rPr lang="en-US" dirty="0" smtClean="0"/>
              <a:t>Installing Landscape Tools</a:t>
            </a:r>
          </a:p>
          <a:p>
            <a:pPr>
              <a:defRPr/>
            </a:pPr>
            <a:r>
              <a:rPr lang="en-US" dirty="0" smtClean="0"/>
              <a:t>Weeds – How they reproduce</a:t>
            </a:r>
          </a:p>
          <a:p>
            <a:pPr>
              <a:defRPr/>
            </a:pPr>
            <a:r>
              <a:rPr lang="en-US" dirty="0" smtClean="0"/>
              <a:t>Native Species Plants - Benefits</a:t>
            </a:r>
          </a:p>
        </p:txBody>
      </p:sp>
    </p:spTree>
    <p:extLst>
      <p:ext uri="{BB962C8B-B14F-4D97-AF65-F5344CB8AC3E}">
        <p14:creationId xmlns:p14="http://schemas.microsoft.com/office/powerpoint/2010/main" val="3826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11/16/10 Agenda EXC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Floral I – Preparing Symmetrical Arr.</a:t>
            </a:r>
          </a:p>
          <a:p>
            <a:pPr lvl="1" eaLnBrk="1" hangingPunct="1">
              <a:defRPr/>
            </a:pPr>
            <a:r>
              <a:rPr lang="en-US" sz="3600" dirty="0" smtClean="0"/>
              <a:t>Read Packet</a:t>
            </a:r>
          </a:p>
          <a:p>
            <a:pPr lvl="1" eaLnBrk="1" hangingPunct="1">
              <a:defRPr/>
            </a:pPr>
            <a:r>
              <a:rPr lang="en-US" sz="3600" dirty="0" smtClean="0"/>
              <a:t>Answer Worksheet</a:t>
            </a:r>
          </a:p>
          <a:p>
            <a:pPr lvl="1" eaLnBrk="1" hangingPunct="1">
              <a:defRPr/>
            </a:pPr>
            <a:r>
              <a:rPr lang="en-US" sz="3600" dirty="0" smtClean="0"/>
              <a:t>Turn in Both to teacher at the end of period</a:t>
            </a:r>
          </a:p>
          <a:p>
            <a:pPr eaLnBrk="1" hangingPunct="1">
              <a:defRPr/>
            </a:pPr>
            <a:r>
              <a:rPr lang="en-US" sz="3600" dirty="0" smtClean="0"/>
              <a:t>Tomorrow - Make 3-D Wire Arrange.</a:t>
            </a:r>
          </a:p>
          <a:p>
            <a:pPr eaLnBrk="1" hangingPunct="1">
              <a:defRPr/>
            </a:pPr>
            <a:r>
              <a:rPr lang="en-US" dirty="0" smtClean="0"/>
              <a:t>Definitions from Next slide to notes</a:t>
            </a:r>
            <a:endParaRPr lang="en-US" sz="36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3600" dirty="0" smtClean="0"/>
              <a:t>Floral II – HMF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33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12/3/12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All - Friday - Last Day to turn in Late Work</a:t>
            </a:r>
            <a:r>
              <a:rPr lang="en-US" sz="2800" dirty="0" smtClean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 – Hand Out Study Guide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I– Design Plan Due tomorrow in basket</a:t>
            </a:r>
          </a:p>
          <a:p>
            <a:pPr eaLnBrk="1" hangingPunct="1">
              <a:defRPr/>
            </a:pPr>
            <a:r>
              <a:rPr lang="en-US" sz="2800" dirty="0" smtClean="0"/>
              <a:t>Evergreen Wreath Project start Tuesday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II –Review resume/cover letter/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FBTM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Holiday FSS order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poinsetti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63975"/>
            <a:ext cx="46482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7437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ernard MT Condensed"/>
              </a:rPr>
              <a:t>Merrill F. West FFA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ernard MT Condensed"/>
              </a:rPr>
              <a:t>Annual Fundraiser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ernard MT Condensed"/>
              </a:rPr>
              <a:t>$ 10.00 /plant</a:t>
            </a: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008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radley Hand ITC"/>
              </a:rPr>
              <a:t>Poinsettia Sale</a:t>
            </a:r>
          </a:p>
        </p:txBody>
      </p:sp>
      <p:sp>
        <p:nvSpPr>
          <p:cNvPr id="28677" name="WordArt 4"/>
          <p:cNvSpPr>
            <a:spLocks noChangeArrowheads="1" noChangeShapeType="1" noTextEdit="1"/>
          </p:cNvSpPr>
          <p:nvPr/>
        </p:nvSpPr>
        <p:spPr bwMode="auto">
          <a:xfrm>
            <a:off x="0" y="4343400"/>
            <a:ext cx="4648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Presale Begins: NOW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Arrival Date:  December 4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1052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0" y="1052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1052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1052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12/10&amp;11/13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/>
              <a:t>Friday - Last Day to turn in Late Work</a:t>
            </a:r>
            <a:r>
              <a:rPr lang="en-US" sz="2800" dirty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 – Study Guide &amp; Final Review</a:t>
            </a:r>
          </a:p>
          <a:p>
            <a:pPr lvl="1" eaLnBrk="1" hangingPunct="1">
              <a:defRPr/>
            </a:pPr>
            <a:r>
              <a:rPr lang="en-US" dirty="0" smtClean="0"/>
              <a:t>Unit </a:t>
            </a:r>
            <a:r>
              <a:rPr lang="en-US" dirty="0"/>
              <a:t>10, 11, 12, 13 Quiz </a:t>
            </a:r>
            <a:r>
              <a:rPr lang="en-US" dirty="0" smtClean="0"/>
              <a:t>Review</a:t>
            </a:r>
          </a:p>
          <a:p>
            <a:pPr lvl="1" eaLnBrk="1" hangingPunct="1">
              <a:defRPr/>
            </a:pPr>
            <a:r>
              <a:rPr lang="en-US" dirty="0" smtClean="0"/>
              <a:t>Bow on Friday</a:t>
            </a: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Wreath Design Plan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Bow Practice – Tray and Floral Shears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Get 1 Piece of Wire (24 Gauge)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Cut a Piece of Ribbon 24 inches long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Tape Wire &amp; wait for directions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Floral II –Present Career Report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Grade Quiz &amp; Letter to </a:t>
            </a:r>
            <a:r>
              <a:rPr lang="en-US" sz="2800" dirty="0" err="1" smtClean="0"/>
              <a:t>Govenor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6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Unit 10 – 13 Quiz Word Bank</a:t>
            </a:r>
            <a:br>
              <a:rPr lang="en-US" sz="4000" dirty="0" smtClean="0"/>
            </a:br>
            <a:r>
              <a:rPr lang="en-US" sz="4000" dirty="0" smtClean="0">
                <a:hlinkClick r:id="rId2"/>
              </a:rPr>
              <a:t>mhepner@tusd.net</a:t>
            </a:r>
            <a:r>
              <a:rPr lang="en-US" sz="4000" dirty="0" smtClean="0"/>
              <a:t> – Send Wreath Pic.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7912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/>
              <a:t>Mass Arrangements</a:t>
            </a:r>
          </a:p>
          <a:p>
            <a:pPr>
              <a:defRPr/>
            </a:pPr>
            <a:r>
              <a:rPr lang="en-US" sz="2800" dirty="0" smtClean="0"/>
              <a:t>Cone</a:t>
            </a:r>
          </a:p>
          <a:p>
            <a:pPr>
              <a:defRPr/>
            </a:pPr>
            <a:r>
              <a:rPr lang="en-US" sz="2800" dirty="0" smtClean="0"/>
              <a:t>Mound </a:t>
            </a:r>
          </a:p>
          <a:p>
            <a:pPr>
              <a:defRPr/>
            </a:pPr>
            <a:r>
              <a:rPr lang="en-US" sz="2800" dirty="0" smtClean="0"/>
              <a:t>Fan</a:t>
            </a:r>
          </a:p>
          <a:p>
            <a:pPr>
              <a:defRPr/>
            </a:pPr>
            <a:r>
              <a:rPr lang="en-US" sz="2800" dirty="0" smtClean="0"/>
              <a:t>Oval</a:t>
            </a:r>
          </a:p>
          <a:p>
            <a:pPr>
              <a:defRPr/>
            </a:pPr>
            <a:r>
              <a:rPr lang="en-US" sz="2800" u="sng" dirty="0" smtClean="0"/>
              <a:t>Triangle Arrangements</a:t>
            </a:r>
          </a:p>
          <a:p>
            <a:pPr>
              <a:defRPr/>
            </a:pPr>
            <a:r>
              <a:rPr lang="en-US" sz="2800" dirty="0" smtClean="0"/>
              <a:t>Equilateral Triangle</a:t>
            </a:r>
          </a:p>
          <a:p>
            <a:pPr>
              <a:defRPr/>
            </a:pPr>
            <a:r>
              <a:rPr lang="en-US" sz="2800" dirty="0" smtClean="0"/>
              <a:t>Right Triangle</a:t>
            </a:r>
          </a:p>
          <a:p>
            <a:pPr>
              <a:defRPr/>
            </a:pPr>
            <a:r>
              <a:rPr lang="en-US" sz="2800" dirty="0" smtClean="0"/>
              <a:t>Isosceles Triangle</a:t>
            </a:r>
          </a:p>
          <a:p>
            <a:pPr>
              <a:defRPr/>
            </a:pPr>
            <a:r>
              <a:rPr lang="en-US" sz="2800" dirty="0" smtClean="0"/>
              <a:t>Asymmetrical Triangle</a:t>
            </a:r>
          </a:p>
          <a:p>
            <a:pPr>
              <a:defRPr/>
            </a:pPr>
            <a:r>
              <a:rPr lang="en-US" sz="2800" dirty="0" smtClean="0"/>
              <a:t>Scalene Triangle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5181600" y="1219200"/>
            <a:ext cx="3733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/>
              <a:t>Line Arrangements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Vertical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 – Arrangement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Inverted –T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Horizontal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Diagonal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/>
              <a:t>Line-Mass Arrangements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Hogarth Curve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Crescent design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946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"/>
            <a:ext cx="84582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Winter Holiday Design Plan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Color Drawing of </a:t>
            </a:r>
            <a:r>
              <a:rPr lang="en-US" sz="3600" dirty="0"/>
              <a:t>W</a:t>
            </a:r>
            <a:r>
              <a:rPr lang="en-US" sz="3600" dirty="0" smtClean="0"/>
              <a:t>reath &amp; Accessories</a:t>
            </a:r>
          </a:p>
          <a:p>
            <a:pPr eaLnBrk="1" hangingPunct="1">
              <a:defRPr/>
            </a:pPr>
            <a:r>
              <a:rPr lang="en-US" sz="3600" dirty="0" smtClean="0"/>
              <a:t>List Materials </a:t>
            </a:r>
            <a:r>
              <a:rPr lang="en-US" sz="3600" dirty="0"/>
              <a:t>&amp;</a:t>
            </a:r>
            <a:r>
              <a:rPr lang="en-US" sz="3600" dirty="0" smtClean="0"/>
              <a:t> Quantity of each item </a:t>
            </a:r>
          </a:p>
          <a:p>
            <a:pPr lvl="1" eaLnBrk="1" hangingPunct="1">
              <a:defRPr/>
            </a:pPr>
            <a:r>
              <a:rPr lang="en-US" sz="3600" dirty="0" smtClean="0"/>
              <a:t>Berries - Color</a:t>
            </a:r>
          </a:p>
          <a:p>
            <a:pPr lvl="1" eaLnBrk="1" hangingPunct="1">
              <a:defRPr/>
            </a:pPr>
            <a:r>
              <a:rPr lang="en-US" sz="3600" dirty="0" smtClean="0"/>
              <a:t>Pine Cones - Color</a:t>
            </a:r>
          </a:p>
          <a:p>
            <a:pPr lvl="1" eaLnBrk="1" hangingPunct="1">
              <a:defRPr/>
            </a:pPr>
            <a:r>
              <a:rPr lang="en-US" sz="3600" dirty="0" smtClean="0"/>
              <a:t>Bow – Color and Placement</a:t>
            </a:r>
          </a:p>
          <a:p>
            <a:pPr eaLnBrk="1" hangingPunct="1">
              <a:defRPr/>
            </a:pPr>
            <a:r>
              <a:rPr lang="en-US" sz="3600" dirty="0" smtClean="0"/>
              <a:t>List Color Scheme and Use</a:t>
            </a:r>
          </a:p>
          <a:p>
            <a:pPr eaLnBrk="1" hangingPunct="1">
              <a:defRPr/>
            </a:pPr>
            <a:r>
              <a:rPr lang="en-US" sz="3600" dirty="0" smtClean="0"/>
              <a:t>Explain Shape, Size &amp; Focal Point</a:t>
            </a:r>
          </a:p>
        </p:txBody>
      </p:sp>
    </p:spTree>
    <p:extLst>
      <p:ext uri="{BB962C8B-B14F-4D97-AF65-F5344CB8AC3E}">
        <p14:creationId xmlns:p14="http://schemas.microsoft.com/office/powerpoint/2010/main" val="29195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12/14/15 Agenda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Friday is the last day to turn in late work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Floral I- Final Day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M/C </a:t>
            </a:r>
            <a:r>
              <a:rPr lang="en-US" dirty="0"/>
              <a:t>&amp; T/F </a:t>
            </a:r>
            <a:r>
              <a:rPr lang="en-US" dirty="0" err="1"/>
              <a:t>Scantron</a:t>
            </a:r>
            <a:r>
              <a:rPr lang="en-US" dirty="0"/>
              <a:t> on </a:t>
            </a:r>
            <a:r>
              <a:rPr lang="en-US" dirty="0" smtClean="0"/>
              <a:t>Wed-Friday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Bow Practice final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Principals and Elements of ART </a:t>
            </a:r>
            <a:r>
              <a:rPr lang="en-US" dirty="0" err="1" smtClean="0"/>
              <a:t>pg</a:t>
            </a:r>
            <a:r>
              <a:rPr lang="en-US" dirty="0" smtClean="0"/>
              <a:t> 19-29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Define Terms in writing and with sketch</a:t>
            </a:r>
          </a:p>
          <a:p>
            <a:pPr eaLnBrk="1" hangingPunct="1">
              <a:defRPr/>
            </a:pPr>
            <a:r>
              <a:rPr lang="en-US" dirty="0" smtClean="0"/>
              <a:t>Floral II </a:t>
            </a:r>
          </a:p>
          <a:p>
            <a:pPr eaLnBrk="1" hangingPunct="1">
              <a:defRPr/>
            </a:pPr>
            <a:r>
              <a:rPr lang="en-US" dirty="0" smtClean="0"/>
              <a:t>Personal Holiday Arrangements - Process</a:t>
            </a:r>
          </a:p>
          <a:p>
            <a:pPr eaLnBrk="1" hangingPunct="1">
              <a:defRPr/>
            </a:pPr>
            <a:r>
              <a:rPr lang="en-US" dirty="0" smtClean="0"/>
              <a:t>Final - Fill Orders for paying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Principals &amp; Elements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Asymmetrical	</a:t>
            </a:r>
            <a:r>
              <a:rPr lang="en-US" sz="4000" dirty="0"/>
              <a:t> </a:t>
            </a:r>
            <a:r>
              <a:rPr lang="en-US" sz="4000" dirty="0" smtClean="0"/>
              <a:t>   Symmetrical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Proportion		    Focal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Repetition		    Radiation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Transition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				Line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				Texture</a:t>
            </a:r>
          </a:p>
        </p:txBody>
      </p:sp>
    </p:spTree>
    <p:extLst>
      <p:ext uri="{BB962C8B-B14F-4D97-AF65-F5344CB8AC3E}">
        <p14:creationId xmlns:p14="http://schemas.microsoft.com/office/powerpoint/2010/main" val="3449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Focal Point</a:t>
            </a:r>
            <a:br>
              <a:rPr lang="en-US" dirty="0" smtClean="0"/>
            </a:br>
            <a:r>
              <a:rPr lang="en-US" dirty="0" smtClean="0"/>
              <a:t>Repetition/Radiation/Unity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9" y="1600200"/>
            <a:ext cx="6066242" cy="4530725"/>
          </a:xfrm>
        </p:spPr>
      </p:pic>
    </p:spTree>
    <p:extLst>
      <p:ext uri="{BB962C8B-B14F-4D97-AF65-F5344CB8AC3E}">
        <p14:creationId xmlns:p14="http://schemas.microsoft.com/office/powerpoint/2010/main" val="11867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Unity/Asymmetrical/Radiation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9" y="1600200"/>
            <a:ext cx="6066242" cy="4530725"/>
          </a:xfrm>
        </p:spPr>
      </p:pic>
    </p:spTree>
    <p:extLst>
      <p:ext uri="{BB962C8B-B14F-4D97-AF65-F5344CB8AC3E}">
        <p14:creationId xmlns:p14="http://schemas.microsoft.com/office/powerpoint/2010/main" val="39129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/>
          <a:lstStyle/>
          <a:p>
            <a:r>
              <a:rPr lang="en-US" dirty="0" smtClean="0"/>
              <a:t>Asymmetrical/Transition/Texture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9" y="1600200"/>
            <a:ext cx="6066242" cy="4530725"/>
          </a:xfrm>
        </p:spPr>
      </p:pic>
    </p:spTree>
    <p:extLst>
      <p:ext uri="{BB962C8B-B14F-4D97-AF65-F5344CB8AC3E}">
        <p14:creationId xmlns:p14="http://schemas.microsoft.com/office/powerpoint/2010/main" val="8197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12/15/15 Agenda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– Last day to turn in late work</a:t>
            </a:r>
          </a:p>
          <a:p>
            <a:pPr eaLnBrk="1" hangingPunct="1">
              <a:defRPr/>
            </a:pPr>
            <a:r>
              <a:rPr lang="en-US" dirty="0" smtClean="0"/>
              <a:t>Floral I – Bow Final</a:t>
            </a:r>
          </a:p>
          <a:p>
            <a:pPr lvl="1" eaLnBrk="1" hangingPunct="1">
              <a:defRPr/>
            </a:pPr>
            <a:r>
              <a:rPr lang="en-US" dirty="0" smtClean="0"/>
              <a:t>See Rubric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Floral II – Process Holiday Flowers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63060"/>
              </p:ext>
            </p:extLst>
          </p:nvPr>
        </p:nvGraphicFramePr>
        <p:xfrm>
          <a:off x="152397" y="304799"/>
          <a:ext cx="8763005" cy="6529116"/>
        </p:xfrm>
        <a:graphic>
          <a:graphicData uri="http://schemas.openxmlformats.org/drawingml/2006/table">
            <a:tbl>
              <a:tblPr/>
              <a:tblGrid>
                <a:gridCol w="947352"/>
                <a:gridCol w="119451"/>
                <a:gridCol w="827901"/>
                <a:gridCol w="947352"/>
                <a:gridCol w="947352"/>
                <a:gridCol w="947352"/>
                <a:gridCol w="1184189"/>
                <a:gridCol w="947352"/>
                <a:gridCol w="947352"/>
                <a:gridCol w="947352"/>
              </a:tblGrid>
              <a:tr h="591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Arial Rounded MT Bold"/>
                        </a:rPr>
                        <a:t>Finals Week </a:t>
                      </a:r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 smtClean="0">
                          <a:effectLst/>
                          <a:latin typeface="Arial Rounded MT Bold"/>
                        </a:rPr>
                        <a:t>Monday – 1:25</a:t>
                      </a:r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Arial Rounded MT Bold"/>
                        </a:rPr>
                        <a:t>Schedule</a:t>
                      </a:r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 smtClean="0">
                          <a:effectLst/>
                          <a:latin typeface="Arial Rounded MT Bold"/>
                        </a:rPr>
                        <a:t>Tuesday – 2:50</a:t>
                      </a:r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20"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 Rounded MT Bold"/>
                        </a:rPr>
                        <a:t>Wed. Dec. </a:t>
                      </a:r>
                      <a:r>
                        <a:rPr lang="en-US" sz="1800" b="1" i="0" u="sng" strike="noStrike" dirty="0" smtClean="0">
                          <a:effectLst/>
                          <a:latin typeface="Arial Rounded MT Bold"/>
                        </a:rPr>
                        <a:t>17th</a:t>
                      </a:r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 Rounded MT Bold"/>
                        </a:rPr>
                        <a:t>Thurs. Dec. </a:t>
                      </a:r>
                      <a:r>
                        <a:rPr lang="en-US" sz="1800" b="1" i="0" u="sng" strike="noStrike" dirty="0" smtClean="0">
                          <a:effectLst/>
                          <a:latin typeface="Arial Rounded MT Bold"/>
                        </a:rPr>
                        <a:t>18th</a:t>
                      </a:r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 Rounded MT Bold"/>
                        </a:rPr>
                        <a:t>Friday Dec. </a:t>
                      </a:r>
                      <a:r>
                        <a:rPr lang="en-US" sz="1800" b="1" i="0" u="sng" strike="noStrike" dirty="0" smtClean="0">
                          <a:effectLst/>
                          <a:latin typeface="Arial Rounded MT Bold"/>
                        </a:rPr>
                        <a:t>19th</a:t>
                      </a:r>
                      <a:endParaRPr lang="en-US" sz="1800" b="1" i="0" u="sng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Passing Period: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7:44 - 7:50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7:44 -7:50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7:44 - 7:50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0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FINALS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Period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Period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Period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0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7:50-10:00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7:50-10:00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7:50-10:00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0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Passing Period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10:00-10:10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10:00-10:10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10:00-10:10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0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FINALS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Period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Period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Period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2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10:10-12:20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10:10-12:20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10:10-12:20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</a:rPr>
                        <a:t>Dismissal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Arial Rounded MT Bold"/>
                        </a:rPr>
                        <a:t>12:20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64" y="228600"/>
            <a:ext cx="9165364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12/16-18/15 </a:t>
            </a:r>
            <a:r>
              <a:rPr lang="en-US" sz="6600" dirty="0" smtClean="0"/>
              <a:t>Agenda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Finals - Minimum Day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Period 2 – personal centerpieces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Period 1, 3, 5, 6 – Final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Prepare – Clear Table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#2 pencil out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 Notes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Bow after all finals are done            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8"/>
          </a:xfrm>
        </p:spPr>
        <p:txBody>
          <a:bodyPr/>
          <a:lstStyle/>
          <a:p>
            <a:r>
              <a:rPr lang="en-US" dirty="0" smtClean="0"/>
              <a:t>Holiday Arrangement</a:t>
            </a:r>
            <a:br>
              <a:rPr lang="en-US" dirty="0" smtClean="0"/>
            </a:br>
            <a:r>
              <a:rPr lang="en-US" dirty="0" smtClean="0"/>
              <a:t>Floral II Final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9" y="990600"/>
            <a:ext cx="2294467" cy="2362199"/>
          </a:xfrm>
        </p:spPr>
        <p:txBody>
          <a:bodyPr/>
          <a:lstStyle/>
          <a:p>
            <a:pPr algn="r"/>
            <a:r>
              <a:rPr lang="en-US" dirty="0" smtClean="0"/>
              <a:t>Sem.1 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effectLst/>
              </a:rPr>
              <a:t>Unit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1</a:t>
            </a:r>
            <a:endParaRPr lang="en-US" sz="2400" b="1" dirty="0">
              <a:solidFill>
                <a:schemeClr val="tx2"/>
              </a:solidFill>
              <a:effectLst/>
            </a:endParaRP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Identify the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jobs </a:t>
            </a:r>
            <a:r>
              <a:rPr lang="en-US" sz="2400" dirty="0">
                <a:solidFill>
                  <a:schemeClr val="tx2"/>
                </a:solidFill>
                <a:effectLst/>
              </a:rPr>
              <a:t>available in the retail flower business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Describe the duties of various jobs in the retail florist business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Identify the different types of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florist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r>
              <a:rPr lang="en-US" sz="2400" b="1" dirty="0">
                <a:solidFill>
                  <a:schemeClr val="tx2"/>
                </a:solidFill>
                <a:effectLst/>
              </a:rPr>
              <a:t>Unit 2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List and define the floral history periods</a:t>
            </a:r>
          </a:p>
          <a:p>
            <a:r>
              <a:rPr lang="en-US" sz="2400" b="1" dirty="0">
                <a:solidFill>
                  <a:schemeClr val="tx2"/>
                </a:solidFill>
                <a:effectLst/>
              </a:rPr>
              <a:t>List and define design principals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List and define design elements</a:t>
            </a:r>
          </a:p>
          <a:p>
            <a:r>
              <a:rPr lang="en-US" sz="2400" b="1" dirty="0">
                <a:solidFill>
                  <a:schemeClr val="tx2"/>
                </a:solidFill>
                <a:effectLst/>
              </a:rPr>
              <a:t>List basic designs used in flower arranging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List the basic color schemes used in floral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design</a:t>
            </a:r>
            <a:r>
              <a:rPr lang="en-US" sz="2400" dirty="0">
                <a:solidFill>
                  <a:schemeClr val="tx2"/>
                </a:solidFill>
                <a:effectLst/>
              </a:rPr>
              <a:t> </a:t>
            </a:r>
          </a:p>
          <a:p>
            <a:r>
              <a:rPr lang="en-US" sz="2400" b="1" dirty="0">
                <a:solidFill>
                  <a:schemeClr val="tx2"/>
                </a:solidFill>
                <a:effectLst/>
              </a:rPr>
              <a:t>Unit 7 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Describe how to make a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bow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r>
              <a:rPr lang="en-US" sz="2400" b="1" dirty="0">
                <a:solidFill>
                  <a:schemeClr val="tx2"/>
                </a:solidFill>
                <a:effectLst/>
              </a:rPr>
              <a:t>Unit 10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Identify 4 types of circular mass arrangements</a:t>
            </a:r>
            <a:endParaRPr lang="en-US" sz="2400" b="1" dirty="0">
              <a:solidFill>
                <a:schemeClr val="tx2"/>
              </a:solidFill>
              <a:effectLst/>
            </a:endParaRPr>
          </a:p>
          <a:p>
            <a:r>
              <a:rPr lang="en-US" sz="2400" dirty="0">
                <a:solidFill>
                  <a:schemeClr val="tx2"/>
                </a:solidFill>
                <a:effectLst/>
              </a:rPr>
              <a:t>List basic steps to create a mass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arrangement</a:t>
            </a:r>
            <a:endParaRPr lang="en-US" sz="24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50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9199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Floriculture </a:t>
            </a:r>
            <a:r>
              <a:rPr lang="en-US" sz="3200" dirty="0">
                <a:effectLst/>
              </a:rPr>
              <a:t>I Semester 1 Final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Bow Rubric (</a:t>
            </a:r>
            <a:r>
              <a:rPr lang="en-US" sz="3200" dirty="0" smtClean="0">
                <a:effectLst/>
              </a:rPr>
              <a:t>25 points)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z="2400" dirty="0">
                <a:effectLst/>
              </a:rPr>
              <a:t>A Grade (</a:t>
            </a:r>
            <a:r>
              <a:rPr lang="en-US" sz="2400" dirty="0" smtClean="0">
                <a:effectLst/>
              </a:rPr>
              <a:t>22-25) Must have </a:t>
            </a:r>
            <a:r>
              <a:rPr lang="en-US" sz="2400" u="sng" dirty="0" smtClean="0">
                <a:effectLst/>
              </a:rPr>
              <a:t>All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parts of </a:t>
            </a:r>
            <a:r>
              <a:rPr lang="en-US" sz="2400" dirty="0" smtClean="0">
                <a:effectLst/>
              </a:rPr>
              <a:t>‘B’ plus</a:t>
            </a:r>
            <a:r>
              <a:rPr lang="en-US" sz="2400" dirty="0">
                <a:effectLst/>
              </a:rPr>
              <a:t>:</a:t>
            </a:r>
          </a:p>
          <a:p>
            <a:pPr lvl="0"/>
            <a:r>
              <a:rPr lang="en-US" sz="2400" dirty="0">
                <a:effectLst/>
              </a:rPr>
              <a:t>More than 2 loops with equal amount of loops on each side</a:t>
            </a:r>
          </a:p>
          <a:p>
            <a:pPr lvl="0"/>
            <a:r>
              <a:rPr lang="en-US" sz="2400" dirty="0">
                <a:effectLst/>
              </a:rPr>
              <a:t>All loops should move individually (wire is tight)</a:t>
            </a:r>
          </a:p>
          <a:p>
            <a:pPr lvl="0"/>
            <a:r>
              <a:rPr lang="en-US" sz="2400" dirty="0">
                <a:effectLst/>
              </a:rPr>
              <a:t>A Tail is extra points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B Grade (</a:t>
            </a:r>
            <a:r>
              <a:rPr lang="en-US" sz="2400" dirty="0" smtClean="0">
                <a:effectLst/>
              </a:rPr>
              <a:t>20-21) Must </a:t>
            </a:r>
            <a:r>
              <a:rPr lang="en-US" sz="2400" dirty="0">
                <a:effectLst/>
              </a:rPr>
              <a:t>have: </a:t>
            </a:r>
          </a:p>
          <a:p>
            <a:pPr lvl="0"/>
            <a:r>
              <a:rPr lang="en-US" sz="2400" dirty="0">
                <a:effectLst/>
              </a:rPr>
              <a:t>Center loop</a:t>
            </a:r>
          </a:p>
          <a:p>
            <a:pPr lvl="0"/>
            <a:r>
              <a:rPr lang="en-US" sz="2400" dirty="0">
                <a:effectLst/>
              </a:rPr>
              <a:t>Correct ribbon side out</a:t>
            </a:r>
          </a:p>
          <a:p>
            <a:pPr lvl="0"/>
            <a:r>
              <a:rPr lang="en-US" sz="2400" dirty="0">
                <a:effectLst/>
              </a:rPr>
              <a:t>2 loops (one per side)</a:t>
            </a:r>
          </a:p>
          <a:p>
            <a:pPr lvl="0"/>
            <a:r>
              <a:rPr lang="en-US" sz="2400" dirty="0">
                <a:effectLst/>
              </a:rPr>
              <a:t>Taped wire</a:t>
            </a:r>
          </a:p>
          <a:p>
            <a:pPr lvl="0"/>
            <a:r>
              <a:rPr lang="en-US" sz="2400" dirty="0">
                <a:effectLst/>
              </a:rPr>
              <a:t>Bow must be symmetrical</a:t>
            </a:r>
          </a:p>
          <a:p>
            <a:pPr lvl="0"/>
            <a:r>
              <a:rPr lang="en-US" sz="2400" dirty="0">
                <a:effectLst/>
              </a:rPr>
              <a:t>No Double bows</a:t>
            </a:r>
          </a:p>
          <a:p>
            <a:r>
              <a:rPr lang="en-US" sz="1200" dirty="0">
                <a:effectLst/>
              </a:rPr>
              <a:t> 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76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9199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Floriculture </a:t>
            </a:r>
            <a:r>
              <a:rPr lang="en-US" sz="3200" dirty="0">
                <a:effectLst/>
              </a:rPr>
              <a:t>I Semester 1 Final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Bow Rubric (</a:t>
            </a:r>
            <a:r>
              <a:rPr lang="en-US" sz="3200" dirty="0" smtClean="0">
                <a:effectLst/>
              </a:rPr>
              <a:t>25 points)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z="2400" dirty="0">
                <a:effectLst/>
              </a:rPr>
              <a:t>C Grade (17-19) Will have:</a:t>
            </a:r>
          </a:p>
          <a:p>
            <a:pPr lvl="0"/>
            <a:r>
              <a:rPr lang="en-US" sz="2400" dirty="0">
                <a:effectLst/>
              </a:rPr>
              <a:t>All parts of B Grade with one flaw from below:</a:t>
            </a:r>
          </a:p>
          <a:p>
            <a:pPr lvl="0"/>
            <a:r>
              <a:rPr lang="en-US" sz="2400" dirty="0">
                <a:effectLst/>
              </a:rPr>
              <a:t>No tape</a:t>
            </a:r>
          </a:p>
          <a:p>
            <a:pPr lvl="0"/>
            <a:r>
              <a:rPr lang="en-US" sz="2400" dirty="0">
                <a:effectLst/>
              </a:rPr>
              <a:t>Incorrect side showing</a:t>
            </a:r>
          </a:p>
          <a:p>
            <a:pPr lvl="0"/>
            <a:r>
              <a:rPr lang="en-US" sz="2400" dirty="0">
                <a:effectLst/>
              </a:rPr>
              <a:t>Fewer loops</a:t>
            </a:r>
          </a:p>
          <a:p>
            <a:pPr lvl="0"/>
            <a:r>
              <a:rPr lang="en-US" sz="2400" dirty="0">
                <a:effectLst/>
              </a:rPr>
              <a:t>Unequal loop amounts per side</a:t>
            </a:r>
          </a:p>
          <a:p>
            <a:pPr lvl="0"/>
            <a:r>
              <a:rPr lang="en-US" sz="2400" dirty="0">
                <a:effectLst/>
              </a:rPr>
              <a:t>Bow is not symmetrical</a:t>
            </a:r>
          </a:p>
          <a:p>
            <a:r>
              <a:rPr lang="en-US" sz="2400" dirty="0">
                <a:effectLst/>
              </a:rPr>
              <a:t> </a:t>
            </a:r>
          </a:p>
          <a:p>
            <a:r>
              <a:rPr lang="en-US" sz="2400" dirty="0">
                <a:effectLst/>
              </a:rPr>
              <a:t>D Grade (15-17) Will have:</a:t>
            </a:r>
          </a:p>
          <a:p>
            <a:pPr lvl="0"/>
            <a:r>
              <a:rPr lang="en-US" sz="2400" dirty="0">
                <a:effectLst/>
              </a:rPr>
              <a:t>2 or more flaws from C Grade list</a:t>
            </a:r>
          </a:p>
          <a:p>
            <a:r>
              <a:rPr lang="en-US" sz="2400" dirty="0">
                <a:effectLst/>
              </a:rPr>
              <a:t> </a:t>
            </a:r>
          </a:p>
          <a:p>
            <a:r>
              <a:rPr lang="en-US" sz="2400" dirty="0">
                <a:effectLst/>
              </a:rPr>
              <a:t>F Grade (0):</a:t>
            </a:r>
          </a:p>
          <a:p>
            <a:pPr lvl="0"/>
            <a:r>
              <a:rPr lang="en-US" sz="2400" dirty="0">
                <a:effectLst/>
              </a:rPr>
              <a:t>Student did not make a bow at all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6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12/12 -14/13 Agenda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Finals - Minimum Day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Period 1 – personal centerpieces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Period 2, 3, 5, 6 – Ever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Turn in Study Guide to Basket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Prepare for Final – Clear Table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You need a SSR Book and </a:t>
            </a:r>
            <a:r>
              <a:rPr lang="en-US" dirty="0" smtClean="0">
                <a:effectLst/>
              </a:rPr>
              <a:t>Pencil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Bow Portion of Final will be after everyone is done with written final.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78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Holiday Card To a Soldier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Please make your card out to;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American Red Cross</a:t>
            </a:r>
          </a:p>
          <a:p>
            <a:pPr eaLnBrk="1" hangingPunct="1">
              <a:defRPr/>
            </a:pPr>
            <a:r>
              <a:rPr lang="en-US" dirty="0" smtClean="0"/>
              <a:t>c/o Walter Reed Army Medical Center</a:t>
            </a:r>
          </a:p>
          <a:p>
            <a:pPr eaLnBrk="1" hangingPunct="1">
              <a:defRPr/>
            </a:pPr>
            <a:r>
              <a:rPr lang="en-US" sz="3000" dirty="0" smtClean="0"/>
              <a:t>6900 Georgia Avenue NW Room 3E05</a:t>
            </a:r>
          </a:p>
          <a:p>
            <a:pPr eaLnBrk="1" hangingPunct="1">
              <a:defRPr/>
            </a:pPr>
            <a:r>
              <a:rPr lang="en-US" dirty="0" smtClean="0"/>
              <a:t>Washington, DC 20307-5001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Semester 1 Study Guide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300" b="1" dirty="0">
                <a:solidFill>
                  <a:schemeClr val="tx2"/>
                </a:solidFill>
                <a:effectLst/>
              </a:rPr>
              <a:t>Unit 11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Identify the 6 different types of triangular arrangements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Distinguish the difference among triangular arrangements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List basic steps to create a triangle arrangement</a:t>
            </a:r>
          </a:p>
          <a:p>
            <a:r>
              <a:rPr lang="en-US" sz="2300" b="1" dirty="0">
                <a:solidFill>
                  <a:schemeClr val="tx2"/>
                </a:solidFill>
                <a:effectLst/>
              </a:rPr>
              <a:t>Unit 12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Identify the 6 different kinds of line arrangements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Distinguish the difference among the line arrangements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List basic steps to create a line arrangement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Define Negative Space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 </a:t>
            </a:r>
            <a:r>
              <a:rPr lang="en-US" sz="2300" b="1" dirty="0">
                <a:solidFill>
                  <a:schemeClr val="tx2"/>
                </a:solidFill>
                <a:effectLst/>
              </a:rPr>
              <a:t>Unit 13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List the different colors relating to 5 popular holidays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List the different flowers associated with 5 popular holidays</a:t>
            </a:r>
          </a:p>
          <a:p>
            <a:r>
              <a:rPr lang="en-US" sz="2300" dirty="0">
                <a:solidFill>
                  <a:schemeClr val="tx2"/>
                </a:solidFill>
                <a:effectLst/>
              </a:rPr>
              <a:t>Identify Major Holidays and the Dates associated with those holidays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lvl="1"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12/2/15 Agenda</a:t>
            </a:r>
            <a:endParaRPr lang="en-US" sz="1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 dirty="0" smtClean="0"/>
              <a:t>Floral I – Review Unit 10, 11, 12, &amp; 13 </a:t>
            </a:r>
          </a:p>
          <a:p>
            <a:pPr eaLnBrk="1" hangingPunct="1">
              <a:defRPr/>
            </a:pPr>
            <a:r>
              <a:rPr lang="en-US" dirty="0"/>
              <a:t>See’s Candy Money </a:t>
            </a:r>
            <a:r>
              <a:rPr lang="en-US" dirty="0" smtClean="0"/>
              <a:t>past due!!!!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Inverted – T Portfolio Critique Past due</a:t>
            </a:r>
          </a:p>
          <a:p>
            <a:pPr eaLnBrk="1" hangingPunct="1">
              <a:defRPr/>
            </a:pPr>
            <a:r>
              <a:rPr lang="en-US" dirty="0" smtClean="0"/>
              <a:t>Return </a:t>
            </a:r>
            <a:r>
              <a:rPr lang="en-US" dirty="0"/>
              <a:t>Floral Containers for Points</a:t>
            </a:r>
          </a:p>
          <a:p>
            <a:pPr eaLnBrk="1" hangingPunct="1">
              <a:defRPr/>
            </a:pPr>
            <a:r>
              <a:rPr lang="en-US" dirty="0" smtClean="0"/>
              <a:t>Quiz </a:t>
            </a:r>
            <a:r>
              <a:rPr lang="en-US" dirty="0"/>
              <a:t>10,11,12,13 </a:t>
            </a:r>
            <a:r>
              <a:rPr lang="en-US" dirty="0" smtClean="0"/>
              <a:t>next Thursday –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Wreath Design Plan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Floral II – </a:t>
            </a:r>
            <a:r>
              <a:rPr lang="en-US" dirty="0" smtClean="0"/>
              <a:t>FBTM Processing</a:t>
            </a:r>
          </a:p>
          <a:p>
            <a:pPr eaLnBrk="1" hangingPunct="1">
              <a:defRPr/>
            </a:pPr>
            <a:r>
              <a:rPr lang="en-US" dirty="0" smtClean="0"/>
              <a:t>Record Books and thanksgiving critiques</a:t>
            </a:r>
          </a:p>
          <a:p>
            <a:pPr eaLnBrk="1" hangingPunct="1">
              <a:defRPr/>
            </a:pPr>
            <a:r>
              <a:rPr lang="en-US" sz="3600" dirty="0" smtClean="0"/>
              <a:t>Floral II – Holiday Design Plan Final</a:t>
            </a:r>
          </a:p>
        </p:txBody>
      </p:sp>
    </p:spTree>
    <p:extLst>
      <p:ext uri="{BB962C8B-B14F-4D97-AF65-F5344CB8AC3E}">
        <p14:creationId xmlns:p14="http://schemas.microsoft.com/office/powerpoint/2010/main" val="258102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Dec. Assignment Calendar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All – FFA Meeting – 12-16 @ 12:35</a:t>
            </a:r>
          </a:p>
          <a:p>
            <a:pPr eaLnBrk="1" hangingPunct="1">
              <a:defRPr/>
            </a:pPr>
            <a:r>
              <a:rPr lang="en-US" sz="2800" dirty="0" smtClean="0"/>
              <a:t>Floral I  - 3&amp;4 Bow Practice</a:t>
            </a:r>
          </a:p>
          <a:p>
            <a:pPr eaLnBrk="1" hangingPunct="1">
              <a:defRPr/>
            </a:pPr>
            <a:r>
              <a:rPr lang="en-US" sz="2800" dirty="0" smtClean="0"/>
              <a:t>3 - Quiz and notes due</a:t>
            </a:r>
          </a:p>
          <a:p>
            <a:pPr eaLnBrk="1" hangingPunct="1">
              <a:defRPr/>
            </a:pPr>
            <a:r>
              <a:rPr lang="en-US" sz="2800" dirty="0" smtClean="0"/>
              <a:t>2-3 Design Plan - Wreath</a:t>
            </a:r>
          </a:p>
          <a:p>
            <a:pPr eaLnBrk="1" hangingPunct="1">
              <a:defRPr/>
            </a:pPr>
            <a:r>
              <a:rPr lang="en-US" sz="2800" dirty="0" smtClean="0"/>
              <a:t>10-12– </a:t>
            </a:r>
            <a:r>
              <a:rPr lang="en-US" sz="2800" dirty="0"/>
              <a:t>Evergreen </a:t>
            </a:r>
            <a:r>
              <a:rPr lang="en-US" sz="2800" dirty="0" smtClean="0"/>
              <a:t>Wreath/Bows</a:t>
            </a:r>
          </a:p>
          <a:p>
            <a:pPr eaLnBrk="1" hangingPunct="1">
              <a:defRPr/>
            </a:pPr>
            <a:r>
              <a:rPr lang="en-US" sz="2800" dirty="0" smtClean="0"/>
              <a:t>9-10 - Final Review</a:t>
            </a:r>
          </a:p>
          <a:p>
            <a:pPr eaLnBrk="1" hangingPunct="1">
              <a:defRPr/>
            </a:pPr>
            <a:r>
              <a:rPr lang="en-US" sz="2800" dirty="0" smtClean="0"/>
              <a:t>16-18</a:t>
            </a:r>
            <a:r>
              <a:rPr lang="en-US" sz="3000" dirty="0" smtClean="0"/>
              <a:t> Finals/Mini Day &amp; Assignment</a:t>
            </a:r>
            <a:endParaRPr lang="en-US" sz="3000" dirty="0"/>
          </a:p>
          <a:p>
            <a:pPr eaLnBrk="1" hangingPunct="1">
              <a:defRPr/>
            </a:pPr>
            <a:r>
              <a:rPr lang="en-US" sz="3000" dirty="0" smtClean="0"/>
              <a:t>Floral II</a:t>
            </a:r>
          </a:p>
          <a:p>
            <a:pPr eaLnBrk="1" hangingPunct="1">
              <a:defRPr/>
            </a:pPr>
            <a:r>
              <a:rPr lang="en-US" sz="2400" dirty="0" smtClean="0"/>
              <a:t>2-3 FBTM make and delivery</a:t>
            </a:r>
          </a:p>
          <a:p>
            <a:pPr eaLnBrk="1" hangingPunct="1">
              <a:defRPr/>
            </a:pPr>
            <a:r>
              <a:rPr lang="en-US" sz="2400" dirty="0" smtClean="0"/>
              <a:t>5-9 Record Books and HMF </a:t>
            </a:r>
          </a:p>
          <a:p>
            <a:pPr eaLnBrk="1" hangingPunct="1">
              <a:defRPr/>
            </a:pPr>
            <a:r>
              <a:rPr lang="en-US" sz="2400" dirty="0" smtClean="0"/>
              <a:t>10 – Process flowers</a:t>
            </a:r>
          </a:p>
          <a:p>
            <a:pPr eaLnBrk="1" hangingPunct="1">
              <a:defRPr/>
            </a:pPr>
            <a:r>
              <a:rPr lang="en-US" sz="2400" dirty="0" smtClean="0"/>
              <a:t>15 and 16- Holiday Sale Arrangements - Final</a:t>
            </a:r>
          </a:p>
          <a:p>
            <a:pPr eaLnBrk="1" hangingPunct="1">
              <a:defRPr/>
            </a:pPr>
            <a:r>
              <a:rPr lang="en-US" sz="2400" dirty="0" smtClean="0"/>
              <a:t>17– Personal Arrangement</a:t>
            </a:r>
          </a:p>
        </p:txBody>
      </p:sp>
    </p:spTree>
    <p:extLst>
      <p:ext uri="{BB962C8B-B14F-4D97-AF65-F5344CB8AC3E}">
        <p14:creationId xmlns:p14="http://schemas.microsoft.com/office/powerpoint/2010/main" val="99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December FBTM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Round/Mound Shape</a:t>
            </a:r>
          </a:p>
          <a:p>
            <a:pPr eaLnBrk="1" hangingPunct="1">
              <a:defRPr/>
            </a:pPr>
            <a:r>
              <a:rPr lang="en-US" dirty="0" smtClean="0"/>
              <a:t>Container with Oasis –re-wet foam</a:t>
            </a:r>
          </a:p>
          <a:p>
            <a:pPr eaLnBrk="1" hangingPunct="1">
              <a:defRPr/>
            </a:pPr>
            <a:r>
              <a:rPr lang="en-US" dirty="0" smtClean="0"/>
              <a:t>5 red carnations</a:t>
            </a:r>
          </a:p>
          <a:p>
            <a:pPr eaLnBrk="1" hangingPunct="1">
              <a:defRPr/>
            </a:pPr>
            <a:r>
              <a:rPr lang="en-US" dirty="0" smtClean="0"/>
              <a:t>1 stem button mum – Green</a:t>
            </a:r>
          </a:p>
          <a:p>
            <a:pPr eaLnBrk="1" hangingPunct="1">
              <a:defRPr/>
            </a:pPr>
            <a:r>
              <a:rPr lang="en-US" dirty="0" smtClean="0"/>
              <a:t>1 stem button mum – White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7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Evergreen Wreath Design Plan		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will you plan to use your Wreath?</a:t>
            </a:r>
          </a:p>
          <a:p>
            <a:pPr lvl="1" eaLnBrk="1" hangingPunct="1">
              <a:defRPr/>
            </a:pPr>
            <a:r>
              <a:rPr lang="en-US" dirty="0"/>
              <a:t>Wreath Shape</a:t>
            </a:r>
          </a:p>
          <a:p>
            <a:pPr lvl="1" eaLnBrk="1" hangingPunct="1">
              <a:defRPr/>
            </a:pPr>
            <a:r>
              <a:rPr lang="en-US" dirty="0"/>
              <a:t>Use </a:t>
            </a:r>
            <a:r>
              <a:rPr lang="en-US" dirty="0" smtClean="0"/>
              <a:t>Options</a:t>
            </a:r>
          </a:p>
          <a:p>
            <a:pPr eaLnBrk="1" hangingPunct="1">
              <a:defRPr/>
            </a:pPr>
            <a:r>
              <a:rPr lang="en-US" dirty="0" smtClean="0"/>
              <a:t>Color Drawing of wreath and decorations</a:t>
            </a:r>
          </a:p>
          <a:p>
            <a:pPr eaLnBrk="1" hangingPunct="1">
              <a:defRPr/>
            </a:pPr>
            <a:r>
              <a:rPr lang="en-US" dirty="0" smtClean="0"/>
              <a:t>List Materials with Quantity of each item </a:t>
            </a:r>
          </a:p>
          <a:p>
            <a:pPr lvl="1" eaLnBrk="1" hangingPunct="1">
              <a:defRPr/>
            </a:pPr>
            <a:r>
              <a:rPr lang="en-US" dirty="0" smtClean="0"/>
              <a:t>Bow</a:t>
            </a:r>
          </a:p>
          <a:p>
            <a:pPr lvl="1" eaLnBrk="1" hangingPunct="1">
              <a:defRPr/>
            </a:pPr>
            <a:r>
              <a:rPr lang="en-US" dirty="0" smtClean="0"/>
              <a:t>Quantities of Decorations</a:t>
            </a:r>
          </a:p>
          <a:p>
            <a:pPr lvl="2" eaLnBrk="1" hangingPunct="1">
              <a:defRPr/>
            </a:pPr>
            <a:r>
              <a:rPr lang="en-US" dirty="0" smtClean="0"/>
              <a:t>berries, cones, ribbon, etc</a:t>
            </a:r>
          </a:p>
          <a:p>
            <a:pPr eaLnBrk="1" hangingPunct="1">
              <a:defRPr/>
            </a:pPr>
            <a:r>
              <a:rPr lang="en-US" dirty="0" smtClean="0"/>
              <a:t>List Color Scheme</a:t>
            </a:r>
          </a:p>
          <a:p>
            <a:pPr eaLnBrk="1" hangingPunct="1">
              <a:defRPr/>
            </a:pPr>
            <a:r>
              <a:rPr lang="en-US" dirty="0" smtClean="0"/>
              <a:t>Explain Shape and Focal Point</a:t>
            </a:r>
          </a:p>
        </p:txBody>
      </p:sp>
    </p:spTree>
    <p:extLst>
      <p:ext uri="{BB962C8B-B14F-4D97-AF65-F5344CB8AC3E}">
        <p14:creationId xmlns:p14="http://schemas.microsoft.com/office/powerpoint/2010/main" val="20749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18706</TotalTime>
  <Words>1859</Words>
  <Application>Microsoft Office PowerPoint</Application>
  <PresentationFormat>On-screen Show (4:3)</PresentationFormat>
  <Paragraphs>402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Cliff</vt:lpstr>
      <vt:lpstr>12/1/14 Agenda</vt:lpstr>
      <vt:lpstr>Unit 10, 11, 12, 13 Review</vt:lpstr>
      <vt:lpstr>Unit 10 – 13 Quiz Word Bank mhepner@tusd.net – Send Wreath Pic.</vt:lpstr>
      <vt:lpstr>Sem.1 Study Guide</vt:lpstr>
      <vt:lpstr>Semester 1 Study Guide part 2</vt:lpstr>
      <vt:lpstr>12/2/15 Agenda</vt:lpstr>
      <vt:lpstr>Dec. Assignment Calendar</vt:lpstr>
      <vt:lpstr>December FBTM</vt:lpstr>
      <vt:lpstr> Evergreen Wreath Design Plan  </vt:lpstr>
      <vt:lpstr>PowerPoint Presentation</vt:lpstr>
      <vt:lpstr>PowerPoint Presentation</vt:lpstr>
      <vt:lpstr>Wreath Ideas</vt:lpstr>
      <vt:lpstr>12/3/15 Agenda</vt:lpstr>
      <vt:lpstr>12/4/15 Agenda</vt:lpstr>
      <vt:lpstr>Evergreen Wreath</vt:lpstr>
      <vt:lpstr>Bow Construction</vt:lpstr>
      <vt:lpstr>12/11/15 Agenda</vt:lpstr>
      <vt:lpstr>12/4/14 Agenda</vt:lpstr>
      <vt:lpstr>12/7/15 Agenda</vt:lpstr>
      <vt:lpstr>Design Principals &amp; Elements</vt:lpstr>
      <vt:lpstr>12/8/15 Agenda</vt:lpstr>
      <vt:lpstr>12/8/15 Agenda</vt:lpstr>
      <vt:lpstr>11/29/12 Agenda</vt:lpstr>
      <vt:lpstr>Brain Teaser - Darkness Phobia </vt:lpstr>
      <vt:lpstr>Garden Final Study Guide</vt:lpstr>
      <vt:lpstr>11/16/10 Agenda EXC</vt:lpstr>
      <vt:lpstr>12/3/12 Agenda</vt:lpstr>
      <vt:lpstr>PowerPoint Presentation</vt:lpstr>
      <vt:lpstr>12/10&amp;11/13 Agenda</vt:lpstr>
      <vt:lpstr>Winter Holiday Design Plan</vt:lpstr>
      <vt:lpstr>12/14/15 Agenda</vt:lpstr>
      <vt:lpstr>Design Principals &amp; Elements</vt:lpstr>
      <vt:lpstr>Focal Point Repetition/Radiation/Unity</vt:lpstr>
      <vt:lpstr>Unity/Asymmetrical/Radiation</vt:lpstr>
      <vt:lpstr>Asymmetrical/Transition/Texture</vt:lpstr>
      <vt:lpstr>12/15/15 Agenda</vt:lpstr>
      <vt:lpstr>PowerPoint Presentation</vt:lpstr>
      <vt:lpstr>12/16-18/15 Agenda</vt:lpstr>
      <vt:lpstr>Holiday Arrangement Floral II Final</vt:lpstr>
      <vt:lpstr> Floriculture I Semester 1 Final Bow Rubric (25 points) </vt:lpstr>
      <vt:lpstr> Floriculture I Semester 1 Final Bow Rubric (25 points) </vt:lpstr>
      <vt:lpstr>12/12 -14/13 Agenda</vt:lpstr>
      <vt:lpstr>Holiday Card To a Soldier</vt:lpstr>
    </vt:vector>
  </TitlesOfParts>
  <Company>TUSD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12/1/06 Agenda</dc:title>
  <dc:creator>mhepner</dc:creator>
  <cp:lastModifiedBy>Hepner, Marlene</cp:lastModifiedBy>
  <cp:revision>409</cp:revision>
  <cp:lastPrinted>2014-12-04T21:36:34Z</cp:lastPrinted>
  <dcterms:created xsi:type="dcterms:W3CDTF">2006-12-05T21:31:47Z</dcterms:created>
  <dcterms:modified xsi:type="dcterms:W3CDTF">2015-12-18T20:06:43Z</dcterms:modified>
</cp:coreProperties>
</file>