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90"/>
  </p:notesMasterIdLst>
  <p:handoutMasterIdLst>
    <p:handoutMasterId r:id="rId91"/>
  </p:handoutMasterIdLst>
  <p:sldIdLst>
    <p:sldId id="324" r:id="rId2"/>
    <p:sldId id="328" r:id="rId3"/>
    <p:sldId id="256" r:id="rId4"/>
    <p:sldId id="373" r:id="rId5"/>
    <p:sldId id="342" r:id="rId6"/>
    <p:sldId id="344" r:id="rId7"/>
    <p:sldId id="345" r:id="rId8"/>
    <p:sldId id="374" r:id="rId9"/>
    <p:sldId id="257" r:id="rId10"/>
    <p:sldId id="343" r:id="rId11"/>
    <p:sldId id="375" r:id="rId12"/>
    <p:sldId id="346" r:id="rId13"/>
    <p:sldId id="258" r:id="rId14"/>
    <p:sldId id="259" r:id="rId15"/>
    <p:sldId id="341" r:id="rId16"/>
    <p:sldId id="280" r:id="rId17"/>
    <p:sldId id="347" r:id="rId18"/>
    <p:sldId id="325" r:id="rId19"/>
    <p:sldId id="303" r:id="rId20"/>
    <p:sldId id="326" r:id="rId21"/>
    <p:sldId id="301" r:id="rId22"/>
    <p:sldId id="279" r:id="rId23"/>
    <p:sldId id="379" r:id="rId24"/>
    <p:sldId id="261" r:id="rId25"/>
    <p:sldId id="378" r:id="rId26"/>
    <p:sldId id="377" r:id="rId27"/>
    <p:sldId id="376" r:id="rId28"/>
    <p:sldId id="263" r:id="rId29"/>
    <p:sldId id="264" r:id="rId30"/>
    <p:sldId id="331" r:id="rId31"/>
    <p:sldId id="260" r:id="rId32"/>
    <p:sldId id="302" r:id="rId33"/>
    <p:sldId id="350" r:id="rId34"/>
    <p:sldId id="329" r:id="rId35"/>
    <p:sldId id="267" r:id="rId36"/>
    <p:sldId id="330" r:id="rId37"/>
    <p:sldId id="348" r:id="rId38"/>
    <p:sldId id="361" r:id="rId39"/>
    <p:sldId id="371" r:id="rId40"/>
    <p:sldId id="372" r:id="rId41"/>
    <p:sldId id="362" r:id="rId42"/>
    <p:sldId id="332" r:id="rId43"/>
    <p:sldId id="285" r:id="rId44"/>
    <p:sldId id="365" r:id="rId45"/>
    <p:sldId id="366" r:id="rId46"/>
    <p:sldId id="349" r:id="rId47"/>
    <p:sldId id="370" r:id="rId48"/>
    <p:sldId id="299" r:id="rId49"/>
    <p:sldId id="353" r:id="rId50"/>
    <p:sldId id="333" r:id="rId51"/>
    <p:sldId id="351" r:id="rId52"/>
    <p:sldId id="278" r:id="rId53"/>
    <p:sldId id="265" r:id="rId54"/>
    <p:sldId id="380" r:id="rId55"/>
    <p:sldId id="334" r:id="rId56"/>
    <p:sldId id="337" r:id="rId57"/>
    <p:sldId id="310" r:id="rId58"/>
    <p:sldId id="319" r:id="rId59"/>
    <p:sldId id="336" r:id="rId60"/>
    <p:sldId id="339" r:id="rId61"/>
    <p:sldId id="320" r:id="rId62"/>
    <p:sldId id="321" r:id="rId63"/>
    <p:sldId id="322" r:id="rId64"/>
    <p:sldId id="323" r:id="rId65"/>
    <p:sldId id="295" r:id="rId66"/>
    <p:sldId id="296" r:id="rId67"/>
    <p:sldId id="297" r:id="rId68"/>
    <p:sldId id="298" r:id="rId69"/>
    <p:sldId id="276" r:id="rId70"/>
    <p:sldId id="338" r:id="rId71"/>
    <p:sldId id="358" r:id="rId72"/>
    <p:sldId id="266" r:id="rId73"/>
    <p:sldId id="289" r:id="rId74"/>
    <p:sldId id="335" r:id="rId75"/>
    <p:sldId id="355" r:id="rId76"/>
    <p:sldId id="284" r:id="rId77"/>
    <p:sldId id="340" r:id="rId78"/>
    <p:sldId id="274" r:id="rId79"/>
    <p:sldId id="356" r:id="rId80"/>
    <p:sldId id="359" r:id="rId81"/>
    <p:sldId id="294" r:id="rId82"/>
    <p:sldId id="367" r:id="rId83"/>
    <p:sldId id="368" r:id="rId84"/>
    <p:sldId id="369" r:id="rId85"/>
    <p:sldId id="291" r:id="rId86"/>
    <p:sldId id="262" r:id="rId87"/>
    <p:sldId id="352" r:id="rId88"/>
    <p:sldId id="304" r:id="rId8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08" autoAdjust="0"/>
    <p:restoredTop sz="93671" autoAdjust="0"/>
  </p:normalViewPr>
  <p:slideViewPr>
    <p:cSldViewPr>
      <p:cViewPr varScale="1">
        <p:scale>
          <a:sx n="69" d="100"/>
          <a:sy n="69" d="100"/>
        </p:scale>
        <p:origin x="-660"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0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3"/>
          </a:xfrm>
          <a:prstGeom prst="rect">
            <a:avLst/>
          </a:prstGeom>
        </p:spPr>
        <p:txBody>
          <a:bodyPr vert="horz" lIns="93040" tIns="46520" rIns="93040" bIns="465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3"/>
          </a:xfrm>
          <a:prstGeom prst="rect">
            <a:avLst/>
          </a:prstGeom>
        </p:spPr>
        <p:txBody>
          <a:bodyPr vert="horz" lIns="93040" tIns="46520" rIns="93040" bIns="46520" rtlCol="0"/>
          <a:lstStyle>
            <a:lvl1pPr algn="r">
              <a:defRPr sz="1200"/>
            </a:lvl1pPr>
          </a:lstStyle>
          <a:p>
            <a:fld id="{66C079B7-D214-491C-8240-69FB1EB1FDAB}" type="datetimeFigureOut">
              <a:rPr lang="en-US" smtClean="0"/>
              <a:pPr/>
              <a:t>10/13/2015</a:t>
            </a:fld>
            <a:endParaRPr lang="en-US" dirty="0"/>
          </a:p>
        </p:txBody>
      </p:sp>
      <p:sp>
        <p:nvSpPr>
          <p:cNvPr id="4" name="Footer Placeholder 3"/>
          <p:cNvSpPr>
            <a:spLocks noGrp="1"/>
          </p:cNvSpPr>
          <p:nvPr>
            <p:ph type="ftr" sz="quarter" idx="2"/>
          </p:nvPr>
        </p:nvSpPr>
        <p:spPr>
          <a:xfrm>
            <a:off x="0" y="8772669"/>
            <a:ext cx="3037840" cy="461803"/>
          </a:xfrm>
          <a:prstGeom prst="rect">
            <a:avLst/>
          </a:prstGeom>
        </p:spPr>
        <p:txBody>
          <a:bodyPr vert="horz" lIns="93040" tIns="46520" rIns="93040" bIns="465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3"/>
          </a:xfrm>
          <a:prstGeom prst="rect">
            <a:avLst/>
          </a:prstGeom>
        </p:spPr>
        <p:txBody>
          <a:bodyPr vert="horz" lIns="93040" tIns="46520" rIns="93040" bIns="46520" rtlCol="0" anchor="b"/>
          <a:lstStyle>
            <a:lvl1pPr algn="r">
              <a:defRPr sz="1200"/>
            </a:lvl1pPr>
          </a:lstStyle>
          <a:p>
            <a:fld id="{A96EF818-180F-421A-A3BD-B19980836B8A}" type="slidenum">
              <a:rPr lang="en-US" smtClean="0"/>
              <a:pPr/>
              <a:t>‹#›</a:t>
            </a:fld>
            <a:endParaRPr lang="en-US" dirty="0"/>
          </a:p>
        </p:txBody>
      </p:sp>
    </p:spTree>
    <p:extLst>
      <p:ext uri="{BB962C8B-B14F-4D97-AF65-F5344CB8AC3E}">
        <p14:creationId xmlns:p14="http://schemas.microsoft.com/office/powerpoint/2010/main" val="3673508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3"/>
          </a:xfrm>
          <a:prstGeom prst="rect">
            <a:avLst/>
          </a:prstGeom>
        </p:spPr>
        <p:txBody>
          <a:bodyPr vert="horz" lIns="93040" tIns="46520" rIns="93040" bIns="465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3"/>
          </a:xfrm>
          <a:prstGeom prst="rect">
            <a:avLst/>
          </a:prstGeom>
        </p:spPr>
        <p:txBody>
          <a:bodyPr vert="horz" lIns="93040" tIns="46520" rIns="93040" bIns="46520" rtlCol="0"/>
          <a:lstStyle>
            <a:lvl1pPr algn="r">
              <a:defRPr sz="1200"/>
            </a:lvl1pPr>
          </a:lstStyle>
          <a:p>
            <a:fld id="{18ECB60A-C3A0-4532-A7E9-F4EB1284EDD8}" type="datetimeFigureOut">
              <a:rPr lang="en-US" smtClean="0"/>
              <a:pPr/>
              <a:t>10/13/2015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040" tIns="46520" rIns="93040" bIns="465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040" tIns="46520" rIns="93040" bIns="465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3"/>
          </a:xfrm>
          <a:prstGeom prst="rect">
            <a:avLst/>
          </a:prstGeom>
        </p:spPr>
        <p:txBody>
          <a:bodyPr vert="horz" lIns="93040" tIns="46520" rIns="93040" bIns="465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3"/>
          </a:xfrm>
          <a:prstGeom prst="rect">
            <a:avLst/>
          </a:prstGeom>
        </p:spPr>
        <p:txBody>
          <a:bodyPr vert="horz" lIns="93040" tIns="46520" rIns="93040" bIns="46520" rtlCol="0" anchor="b"/>
          <a:lstStyle>
            <a:lvl1pPr algn="r">
              <a:defRPr sz="1200"/>
            </a:lvl1pPr>
          </a:lstStyle>
          <a:p>
            <a:fld id="{93CCAAAD-C461-42D5-A3C9-788509979176}" type="slidenum">
              <a:rPr lang="en-US" smtClean="0"/>
              <a:pPr/>
              <a:t>‹#›</a:t>
            </a:fld>
            <a:endParaRPr lang="en-US" dirty="0"/>
          </a:p>
        </p:txBody>
      </p:sp>
    </p:spTree>
    <p:extLst>
      <p:ext uri="{BB962C8B-B14F-4D97-AF65-F5344CB8AC3E}">
        <p14:creationId xmlns:p14="http://schemas.microsoft.com/office/powerpoint/2010/main" val="67746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1815" indent="-285313">
              <a:defRPr>
                <a:solidFill>
                  <a:schemeClr val="tx1"/>
                </a:solidFill>
                <a:latin typeface="Verdana" pitchFamily="34" charset="0"/>
              </a:defRPr>
            </a:lvl2pPr>
            <a:lvl3pPr marL="1141254" indent="-228251">
              <a:defRPr>
                <a:solidFill>
                  <a:schemeClr val="tx1"/>
                </a:solidFill>
                <a:latin typeface="Verdana" pitchFamily="34" charset="0"/>
              </a:defRPr>
            </a:lvl3pPr>
            <a:lvl4pPr marL="1597756" indent="-228251">
              <a:defRPr>
                <a:solidFill>
                  <a:schemeClr val="tx1"/>
                </a:solidFill>
                <a:latin typeface="Verdana" pitchFamily="34" charset="0"/>
              </a:defRPr>
            </a:lvl4pPr>
            <a:lvl5pPr marL="2054258" indent="-228251">
              <a:defRPr>
                <a:solidFill>
                  <a:schemeClr val="tx1"/>
                </a:solidFill>
                <a:latin typeface="Verdana" pitchFamily="34" charset="0"/>
              </a:defRPr>
            </a:lvl5pPr>
            <a:lvl6pPr marL="2510760" indent="-228251" algn="ctr" eaLnBrk="0" fontAlgn="base" hangingPunct="0">
              <a:spcBef>
                <a:spcPct val="0"/>
              </a:spcBef>
              <a:spcAft>
                <a:spcPct val="0"/>
              </a:spcAft>
              <a:defRPr>
                <a:solidFill>
                  <a:schemeClr val="tx1"/>
                </a:solidFill>
                <a:latin typeface="Verdana" pitchFamily="34" charset="0"/>
              </a:defRPr>
            </a:lvl6pPr>
            <a:lvl7pPr marL="2967261" indent="-228251" algn="ctr" eaLnBrk="0" fontAlgn="base" hangingPunct="0">
              <a:spcBef>
                <a:spcPct val="0"/>
              </a:spcBef>
              <a:spcAft>
                <a:spcPct val="0"/>
              </a:spcAft>
              <a:defRPr>
                <a:solidFill>
                  <a:schemeClr val="tx1"/>
                </a:solidFill>
                <a:latin typeface="Verdana" pitchFamily="34" charset="0"/>
              </a:defRPr>
            </a:lvl7pPr>
            <a:lvl8pPr marL="3423763" indent="-228251" algn="ctr" eaLnBrk="0" fontAlgn="base" hangingPunct="0">
              <a:spcBef>
                <a:spcPct val="0"/>
              </a:spcBef>
              <a:spcAft>
                <a:spcPct val="0"/>
              </a:spcAft>
              <a:defRPr>
                <a:solidFill>
                  <a:schemeClr val="tx1"/>
                </a:solidFill>
                <a:latin typeface="Verdana" pitchFamily="34" charset="0"/>
              </a:defRPr>
            </a:lvl8pPr>
            <a:lvl9pPr marL="3880265" indent="-228251" algn="ctr" eaLnBrk="0" fontAlgn="base" hangingPunct="0">
              <a:spcBef>
                <a:spcPct val="0"/>
              </a:spcBef>
              <a:spcAft>
                <a:spcPct val="0"/>
              </a:spcAft>
              <a:defRPr>
                <a:solidFill>
                  <a:schemeClr val="tx1"/>
                </a:solidFill>
                <a:latin typeface="Verdana" pitchFamily="34" charset="0"/>
              </a:defRPr>
            </a:lvl9pPr>
          </a:lstStyle>
          <a:p>
            <a:fld id="{F5FF0BFB-F36C-4D84-9664-78FCAF4A19C1}" type="slidenum">
              <a:rPr lang="en-US" smtClean="0"/>
              <a:pPr/>
              <a:t>2</a:t>
            </a:fld>
            <a:endParaRPr lang="en-US" dirty="0" smtClean="0"/>
          </a:p>
        </p:txBody>
      </p:sp>
    </p:spTree>
    <p:extLst>
      <p:ext uri="{BB962C8B-B14F-4D97-AF65-F5344CB8AC3E}">
        <p14:creationId xmlns:p14="http://schemas.microsoft.com/office/powerpoint/2010/main" val="248243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CAAAD-C461-42D5-A3C9-788509979176}" type="slidenum">
              <a:rPr lang="en-US" smtClean="0"/>
              <a:pPr/>
              <a:t>56</a:t>
            </a:fld>
            <a:endParaRPr lang="en-US" dirty="0"/>
          </a:p>
        </p:txBody>
      </p:sp>
    </p:spTree>
    <p:extLst>
      <p:ext uri="{BB962C8B-B14F-4D97-AF65-F5344CB8AC3E}">
        <p14:creationId xmlns:p14="http://schemas.microsoft.com/office/powerpoint/2010/main" val="146325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C4DB4E-6DB3-48C5-BD10-D915ECBCF0E1}" type="slidenum">
              <a:rPr lang="en-US" smtClean="0"/>
              <a:pPr/>
              <a:t>57</a:t>
            </a:fld>
            <a:endParaRPr lang="en-US" dirty="0"/>
          </a:p>
        </p:txBody>
      </p:sp>
    </p:spTree>
    <p:extLst>
      <p:ext uri="{BB962C8B-B14F-4D97-AF65-F5344CB8AC3E}">
        <p14:creationId xmlns:p14="http://schemas.microsoft.com/office/powerpoint/2010/main" val="1896380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CAAAD-C461-42D5-A3C9-788509979176}" type="slidenum">
              <a:rPr lang="en-US" smtClean="0"/>
              <a:pPr/>
              <a:t>60</a:t>
            </a:fld>
            <a:endParaRPr lang="en-US" dirty="0"/>
          </a:p>
        </p:txBody>
      </p:sp>
    </p:spTree>
    <p:extLst>
      <p:ext uri="{BB962C8B-B14F-4D97-AF65-F5344CB8AC3E}">
        <p14:creationId xmlns:p14="http://schemas.microsoft.com/office/powerpoint/2010/main" val="53281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27155-393F-4F52-BF07-E53583100D61}" type="slidenum">
              <a:rPr lang="en-US"/>
              <a:pPr/>
              <a:t>65</a:t>
            </a:fld>
            <a:endParaRPr lang="en-US" dirty="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64403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44997-91B0-4020-B419-E6AB1B53EDAF}" type="slidenum">
              <a:rPr lang="en-US"/>
              <a:pPr/>
              <a:t>66</a:t>
            </a:fld>
            <a:endParaRPr 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5822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F36D5-0A92-4568-98EF-3B254B7CB53B}" type="slidenum">
              <a:rPr lang="en-US"/>
              <a:pPr/>
              <a:t>67</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07315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40472-8AA3-4A4D-8BFA-A086D51BCB7F}" type="slidenum">
              <a:rPr lang="en-US"/>
              <a:pPr/>
              <a:t>68</a:t>
            </a:fld>
            <a:endParaRPr 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474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CAAAD-C461-42D5-A3C9-788509979176}" type="slidenum">
              <a:rPr lang="en-US" smtClean="0"/>
              <a:pPr/>
              <a:t>70</a:t>
            </a:fld>
            <a:endParaRPr lang="en-US" dirty="0"/>
          </a:p>
        </p:txBody>
      </p:sp>
    </p:spTree>
    <p:extLst>
      <p:ext uri="{BB962C8B-B14F-4D97-AF65-F5344CB8AC3E}">
        <p14:creationId xmlns:p14="http://schemas.microsoft.com/office/powerpoint/2010/main" val="3894441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C4DB4E-6DB3-48C5-BD10-D915ECBCF0E1}" type="slidenum">
              <a:rPr lang="en-US" smtClean="0"/>
              <a:pPr/>
              <a:t>73</a:t>
            </a:fld>
            <a:endParaRPr lang="en-US" dirty="0"/>
          </a:p>
        </p:txBody>
      </p:sp>
    </p:spTree>
    <p:extLst>
      <p:ext uri="{BB962C8B-B14F-4D97-AF65-F5344CB8AC3E}">
        <p14:creationId xmlns:p14="http://schemas.microsoft.com/office/powerpoint/2010/main" val="3515813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96674D69-B101-45A3-A9F6-EE40805F2E85}" type="slidenum">
              <a:rPr lang="en-US" altLang="en-US" smtClean="0"/>
              <a:pPr/>
              <a:t>79</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CAAAD-C461-42D5-A3C9-788509979176}" type="slidenum">
              <a:rPr lang="en-US" smtClean="0"/>
              <a:pPr/>
              <a:t>8</a:t>
            </a:fld>
            <a:endParaRPr lang="en-US" dirty="0"/>
          </a:p>
        </p:txBody>
      </p:sp>
    </p:spTree>
    <p:extLst>
      <p:ext uri="{BB962C8B-B14F-4D97-AF65-F5344CB8AC3E}">
        <p14:creationId xmlns:p14="http://schemas.microsoft.com/office/powerpoint/2010/main" val="937635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CAAAD-C461-42D5-A3C9-788509979176}" type="slidenum">
              <a:rPr lang="en-US" smtClean="0"/>
              <a:pPr/>
              <a:t>81</a:t>
            </a:fld>
            <a:endParaRPr lang="en-US" dirty="0"/>
          </a:p>
        </p:txBody>
      </p:sp>
    </p:spTree>
    <p:extLst>
      <p:ext uri="{BB962C8B-B14F-4D97-AF65-F5344CB8AC3E}">
        <p14:creationId xmlns:p14="http://schemas.microsoft.com/office/powerpoint/2010/main" val="1811019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D34F25EE-0449-45D0-8950-2FB0A9AA7871}" type="slidenum">
              <a:rPr lang="en-US" altLang="en-US" smtClean="0"/>
              <a:pPr/>
              <a:t>82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CAAAD-C461-42D5-A3C9-788509979176}" type="slidenum">
              <a:rPr lang="en-US" smtClean="0"/>
              <a:pPr/>
              <a:t>9</a:t>
            </a:fld>
            <a:endParaRPr lang="en-US" dirty="0"/>
          </a:p>
        </p:txBody>
      </p:sp>
    </p:spTree>
    <p:extLst>
      <p:ext uri="{BB962C8B-B14F-4D97-AF65-F5344CB8AC3E}">
        <p14:creationId xmlns:p14="http://schemas.microsoft.com/office/powerpoint/2010/main" val="93763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1C1669AC-7110-465A-84FE-9F864CB96212}" type="slidenum">
              <a:rPr lang="en-US" altLang="en-US" smtClean="0"/>
              <a:pPr/>
              <a:t>45</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CAAAD-C461-42D5-A3C9-788509979176}" type="slidenum">
              <a:rPr lang="en-US" smtClean="0"/>
              <a:pPr/>
              <a:t>48</a:t>
            </a:fld>
            <a:endParaRPr lang="en-US" dirty="0"/>
          </a:p>
        </p:txBody>
      </p:sp>
    </p:spTree>
    <p:extLst>
      <p:ext uri="{BB962C8B-B14F-4D97-AF65-F5344CB8AC3E}">
        <p14:creationId xmlns:p14="http://schemas.microsoft.com/office/powerpoint/2010/main" val="134642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CAAAD-C461-42D5-A3C9-788509979176}" type="slidenum">
              <a:rPr lang="en-US" smtClean="0"/>
              <a:pPr/>
              <a:t>52</a:t>
            </a:fld>
            <a:endParaRPr lang="en-US" dirty="0"/>
          </a:p>
        </p:txBody>
      </p:sp>
    </p:spTree>
    <p:extLst>
      <p:ext uri="{BB962C8B-B14F-4D97-AF65-F5344CB8AC3E}">
        <p14:creationId xmlns:p14="http://schemas.microsoft.com/office/powerpoint/2010/main" val="143153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CAAAD-C461-42D5-A3C9-788509979176}" type="slidenum">
              <a:rPr lang="en-US" smtClean="0"/>
              <a:pPr/>
              <a:t>53</a:t>
            </a:fld>
            <a:endParaRPr lang="en-US" dirty="0"/>
          </a:p>
        </p:txBody>
      </p:sp>
    </p:spTree>
    <p:extLst>
      <p:ext uri="{BB962C8B-B14F-4D97-AF65-F5344CB8AC3E}">
        <p14:creationId xmlns:p14="http://schemas.microsoft.com/office/powerpoint/2010/main" val="173482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CAAAD-C461-42D5-A3C9-788509979176}" type="slidenum">
              <a:rPr lang="en-US" smtClean="0"/>
              <a:pPr/>
              <a:t>54</a:t>
            </a:fld>
            <a:endParaRPr lang="en-US" dirty="0"/>
          </a:p>
        </p:txBody>
      </p:sp>
    </p:spTree>
    <p:extLst>
      <p:ext uri="{BB962C8B-B14F-4D97-AF65-F5344CB8AC3E}">
        <p14:creationId xmlns:p14="http://schemas.microsoft.com/office/powerpoint/2010/main" val="173482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CAAAD-C461-42D5-A3C9-788509979176}" type="slidenum">
              <a:rPr lang="en-US" smtClean="0"/>
              <a:pPr/>
              <a:t>55</a:t>
            </a:fld>
            <a:endParaRPr lang="en-US" dirty="0"/>
          </a:p>
        </p:txBody>
      </p:sp>
    </p:spTree>
    <p:extLst>
      <p:ext uri="{BB962C8B-B14F-4D97-AF65-F5344CB8AC3E}">
        <p14:creationId xmlns:p14="http://schemas.microsoft.com/office/powerpoint/2010/main" val="395951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C3596BA1-78AF-4B48-B152-6BD9FF7FF9E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0B586673-85EE-49A0-872E-AE062B4AF31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D981F7A-9274-4DAE-B535-28C86C26625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735BEAE-41A6-4408-A72D-F8B7909DB75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A80F8229-B20C-4B91-B434-BC50DF70B7E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0C52E0-612A-4734-8010-36A17B42188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6431AA2B-672F-40C8-A235-014E0292FB1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A91781E4-F453-497E-A504-22F1EE2D5EF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3D375D1F-CB15-4B99-BA4C-C0D5612676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0806E459-6384-4066-8AB4-45494283015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DBD4109C-B355-461A-805A-8C5209C1AFA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2C11BE83-B8B6-4BC4-90C3-C4EA7B1F8AC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defRPr>
            </a:lvl1pPr>
          </a:lstStyle>
          <a:p>
            <a:pPr>
              <a:defRPr/>
            </a:pPr>
            <a:fld id="{39278B41-4E2C-4E3F-9EFD-5FD3207E4C9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11"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2" r:id="rId12"/>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alibri" pitchFamily="34" charset="0"/>
        </a:defRPr>
      </a:lvl2pPr>
      <a:lvl3pPr algn="ctr" rtl="0" fontAlgn="base">
        <a:spcBef>
          <a:spcPct val="0"/>
        </a:spcBef>
        <a:spcAft>
          <a:spcPct val="0"/>
        </a:spcAft>
        <a:defRPr sz="4100" b="1">
          <a:solidFill>
            <a:schemeClr val="tx1"/>
          </a:solidFill>
          <a:latin typeface="Calibri" pitchFamily="34" charset="0"/>
        </a:defRPr>
      </a:lvl3pPr>
      <a:lvl4pPr algn="ctr" rtl="0" fontAlgn="base">
        <a:spcBef>
          <a:spcPct val="0"/>
        </a:spcBef>
        <a:spcAft>
          <a:spcPct val="0"/>
        </a:spcAft>
        <a:defRPr sz="4100" b="1">
          <a:solidFill>
            <a:schemeClr val="tx1"/>
          </a:solidFill>
          <a:latin typeface="Calibri" pitchFamily="34" charset="0"/>
        </a:defRPr>
      </a:lvl4pPr>
      <a:lvl5pPr algn="ctr" rtl="0" fontAlgn="base">
        <a:spcBef>
          <a:spcPct val="0"/>
        </a:spcBef>
        <a:spcAft>
          <a:spcPct val="0"/>
        </a:spcAft>
        <a:defRPr sz="4100" b="1">
          <a:solidFill>
            <a:schemeClr val="tx1"/>
          </a:solidFill>
          <a:latin typeface="Calibri" pitchFamily="34"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bp06h5Vguuk" TargetMode="External"/><Relationship Id="rId2" Type="http://schemas.openxmlformats.org/officeDocument/2006/relationships/hyperlink" Target="https://www.youtube.com/watch?v=seYwshBTxY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littleflowershop@sbcglobal.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mhepner@tusd.net" TargetMode="Externa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embed/_LpMB1OZ53g?feature=player_detailpage%22%20frameborder=%220%22%20allowfullscreen%3e%3c/iframe%3e&amp;autoplay=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4953000"/>
          </a:xfrm>
        </p:spPr>
        <p:txBody>
          <a:bodyPr/>
          <a:lstStyle/>
          <a:p>
            <a:r>
              <a:rPr lang="en-US" sz="8000" dirty="0">
                <a:solidFill>
                  <a:schemeClr val="bg1"/>
                </a:solidFill>
              </a:rPr>
              <a:t/>
            </a:r>
            <a:br>
              <a:rPr lang="en-US" sz="8000" dirty="0">
                <a:solidFill>
                  <a:schemeClr val="bg1"/>
                </a:solidFill>
              </a:rPr>
            </a:br>
            <a:r>
              <a:rPr lang="en-US" sz="8000" dirty="0" smtClean="0">
                <a:solidFill>
                  <a:schemeClr val="bg1"/>
                </a:solidFill>
              </a:rPr>
              <a:t>1. Floral I</a:t>
            </a:r>
            <a:br>
              <a:rPr lang="en-US" sz="8000" dirty="0" smtClean="0">
                <a:solidFill>
                  <a:schemeClr val="bg1"/>
                </a:solidFill>
              </a:rPr>
            </a:br>
            <a:r>
              <a:rPr lang="en-US" sz="8000" dirty="0" smtClean="0">
                <a:solidFill>
                  <a:schemeClr val="bg1"/>
                </a:solidFill>
              </a:rPr>
              <a:t>2. Floral II</a:t>
            </a:r>
            <a:br>
              <a:rPr lang="en-US" sz="8000" dirty="0" smtClean="0">
                <a:solidFill>
                  <a:schemeClr val="bg1"/>
                </a:solidFill>
              </a:rPr>
            </a:br>
            <a:r>
              <a:rPr lang="en-US" sz="8000" dirty="0" smtClean="0">
                <a:solidFill>
                  <a:schemeClr val="bg1"/>
                </a:solidFill>
              </a:rPr>
              <a:t>Environmental 	 Hort.</a:t>
            </a:r>
            <a:endParaRPr lang="en-US" sz="2400" dirty="0"/>
          </a:p>
        </p:txBody>
      </p:sp>
      <p:sp>
        <p:nvSpPr>
          <p:cNvPr id="3" name="Text Placeholder 2"/>
          <p:cNvSpPr>
            <a:spLocks noGrp="1"/>
          </p:cNvSpPr>
          <p:nvPr>
            <p:ph type="body" idx="1"/>
          </p:nvPr>
        </p:nvSpPr>
        <p:spPr>
          <a:xfrm>
            <a:off x="0" y="-8965"/>
            <a:ext cx="9144000" cy="1609165"/>
          </a:xfrm>
        </p:spPr>
        <p:txBody>
          <a:bodyPr/>
          <a:lstStyle/>
          <a:p>
            <a:r>
              <a:rPr lang="en-US" sz="13000" b="1" dirty="0" smtClean="0">
                <a:solidFill>
                  <a:schemeClr val="bg1"/>
                </a:solidFill>
              </a:rPr>
              <a:t>Objectives:</a:t>
            </a:r>
            <a:endParaRPr lang="en-US" sz="13000" b="1" dirty="0">
              <a:solidFill>
                <a:schemeClr val="bg1"/>
              </a:solidFill>
            </a:endParaRPr>
          </a:p>
        </p:txBody>
      </p:sp>
    </p:spTree>
    <p:extLst>
      <p:ext uri="{BB962C8B-B14F-4D97-AF65-F5344CB8AC3E}">
        <p14:creationId xmlns:p14="http://schemas.microsoft.com/office/powerpoint/2010/main" val="3776943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ASB Calendar</a:t>
            </a:r>
            <a:endParaRPr lang="en-US" dirty="0"/>
          </a:p>
        </p:txBody>
      </p:sp>
      <p:sp>
        <p:nvSpPr>
          <p:cNvPr id="3" name="Text Placeholder 2"/>
          <p:cNvSpPr>
            <a:spLocks noGrp="1"/>
          </p:cNvSpPr>
          <p:nvPr>
            <p:ph type="body" sz="half" idx="1"/>
          </p:nvPr>
        </p:nvSpPr>
        <p:spPr>
          <a:xfrm>
            <a:off x="0" y="533400"/>
            <a:ext cx="9144000" cy="6324600"/>
          </a:xfrm>
        </p:spPr>
        <p:txBody>
          <a:bodyPr/>
          <a:lstStyle/>
          <a:p>
            <a:pPr marL="136525" indent="0">
              <a:buNone/>
            </a:pPr>
            <a:r>
              <a:rPr lang="en-US" sz="2400" b="1" dirty="0" smtClean="0"/>
              <a:t>August	17-21 </a:t>
            </a:r>
            <a:r>
              <a:rPr lang="en-US" sz="2400" b="1" dirty="0"/>
              <a:t>Rush Week (during lunches)</a:t>
            </a:r>
          </a:p>
          <a:p>
            <a:pPr marL="136525" indent="0">
              <a:buNone/>
            </a:pPr>
            <a:r>
              <a:rPr lang="en-US" sz="2400" b="1" dirty="0" smtClean="0"/>
              <a:t>September	7-Labor Day No School</a:t>
            </a:r>
            <a:endParaRPr lang="en-US" sz="2400" b="1" dirty="0"/>
          </a:p>
          <a:p>
            <a:pPr marL="136525" indent="0">
              <a:buNone/>
            </a:pPr>
            <a:r>
              <a:rPr lang="en-US" sz="2400" b="1" dirty="0"/>
              <a:t>	</a:t>
            </a:r>
            <a:r>
              <a:rPr lang="en-US" sz="2400" b="1" dirty="0" smtClean="0"/>
              <a:t>4 – Rally and Game WHS vs KHS</a:t>
            </a:r>
            <a:endParaRPr lang="en-US" sz="2400" b="1" dirty="0"/>
          </a:p>
          <a:p>
            <a:pPr marL="136525" indent="0">
              <a:buNone/>
            </a:pPr>
            <a:r>
              <a:rPr lang="en-US" sz="2400" b="1" dirty="0"/>
              <a:t>	</a:t>
            </a:r>
            <a:r>
              <a:rPr lang="en-US" sz="2400" b="1" dirty="0" smtClean="0"/>
              <a:t>15</a:t>
            </a:r>
            <a:r>
              <a:rPr lang="en-US" sz="2400" b="1" baseline="30000" dirty="0" smtClean="0"/>
              <a:t>th</a:t>
            </a:r>
            <a:r>
              <a:rPr lang="en-US" sz="2400" b="1" dirty="0" smtClean="0"/>
              <a:t> Spirit Workshop </a:t>
            </a:r>
          </a:p>
          <a:p>
            <a:pPr marL="136525" indent="0">
              <a:buNone/>
            </a:pPr>
            <a:r>
              <a:rPr lang="en-US" sz="2400" b="1" dirty="0"/>
              <a:t>	</a:t>
            </a:r>
            <a:r>
              <a:rPr lang="en-US" sz="2400" b="1" dirty="0" smtClean="0"/>
              <a:t>21-25 Homecoming Week</a:t>
            </a:r>
          </a:p>
          <a:p>
            <a:pPr marL="136525" indent="0">
              <a:buNone/>
            </a:pPr>
            <a:r>
              <a:rPr lang="en-US" sz="2400" b="1" dirty="0"/>
              <a:t>	</a:t>
            </a:r>
            <a:r>
              <a:rPr lang="en-US" sz="2400" b="1" dirty="0" smtClean="0"/>
              <a:t>22 Powder Puff</a:t>
            </a:r>
          </a:p>
          <a:p>
            <a:pPr marL="136525" indent="0">
              <a:buNone/>
            </a:pPr>
            <a:r>
              <a:rPr lang="en-US" sz="2400" b="1" dirty="0"/>
              <a:t>	</a:t>
            </a:r>
            <a:r>
              <a:rPr lang="en-US" sz="2400" b="1" dirty="0" smtClean="0"/>
              <a:t>23 Night Rally</a:t>
            </a:r>
          </a:p>
          <a:p>
            <a:pPr marL="136525" indent="0">
              <a:buNone/>
            </a:pPr>
            <a:r>
              <a:rPr lang="en-US" sz="2400" b="1" dirty="0"/>
              <a:t>	</a:t>
            </a:r>
            <a:r>
              <a:rPr lang="en-US" sz="2400" b="1" dirty="0" smtClean="0"/>
              <a:t>25 Parade, WHS vs Bear Creek and Dance</a:t>
            </a:r>
          </a:p>
          <a:p>
            <a:pPr marL="136525" indent="0">
              <a:buNone/>
            </a:pPr>
            <a:r>
              <a:rPr lang="en-US" sz="2400" b="1" dirty="0" smtClean="0"/>
              <a:t>October	9-Football </a:t>
            </a:r>
            <a:r>
              <a:rPr lang="en-US" sz="2400" b="1" dirty="0"/>
              <a:t>vs. St. Mary’s</a:t>
            </a:r>
          </a:p>
          <a:p>
            <a:pPr marL="136525" indent="0">
              <a:buNone/>
            </a:pPr>
            <a:r>
              <a:rPr lang="en-US" sz="2400" b="1" dirty="0"/>
              <a:t>	</a:t>
            </a:r>
            <a:r>
              <a:rPr lang="en-US" sz="2400" b="1" dirty="0" smtClean="0"/>
              <a:t>19 – Brest Cancer Support Week</a:t>
            </a:r>
          </a:p>
          <a:p>
            <a:pPr marL="136525" indent="0">
              <a:buNone/>
            </a:pPr>
            <a:r>
              <a:rPr lang="en-US" sz="2400" b="1" dirty="0"/>
              <a:t>	</a:t>
            </a:r>
            <a:r>
              <a:rPr lang="en-US" sz="2400" b="1" dirty="0" smtClean="0"/>
              <a:t>20 Spirit Workshop</a:t>
            </a:r>
          </a:p>
          <a:p>
            <a:pPr marL="136525" indent="0">
              <a:buNone/>
            </a:pPr>
            <a:r>
              <a:rPr lang="en-US" sz="2400" b="1" dirty="0"/>
              <a:t>	</a:t>
            </a:r>
            <a:r>
              <a:rPr lang="en-US" sz="2400" b="1" dirty="0" smtClean="0"/>
              <a:t>23 Pink out West vs Lodi</a:t>
            </a:r>
          </a:p>
          <a:p>
            <a:pPr marL="136525" indent="0">
              <a:buNone/>
            </a:pPr>
            <a:r>
              <a:rPr lang="en-US" sz="2400" b="1" dirty="0"/>
              <a:t>	</a:t>
            </a:r>
            <a:r>
              <a:rPr lang="en-US" sz="2400" b="1" dirty="0" smtClean="0"/>
              <a:t>30 WHS vs Tokay</a:t>
            </a:r>
          </a:p>
        </p:txBody>
      </p:sp>
    </p:spTree>
    <p:extLst>
      <p:ext uri="{BB962C8B-B14F-4D97-AF65-F5344CB8AC3E}">
        <p14:creationId xmlns:p14="http://schemas.microsoft.com/office/powerpoint/2010/main" val="159986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ASB Calendar</a:t>
            </a:r>
            <a:endParaRPr lang="en-US" dirty="0"/>
          </a:p>
        </p:txBody>
      </p:sp>
      <p:sp>
        <p:nvSpPr>
          <p:cNvPr id="3" name="Text Placeholder 2"/>
          <p:cNvSpPr>
            <a:spLocks noGrp="1"/>
          </p:cNvSpPr>
          <p:nvPr>
            <p:ph type="body" sz="half" idx="1"/>
          </p:nvPr>
        </p:nvSpPr>
        <p:spPr>
          <a:xfrm>
            <a:off x="0" y="914400"/>
            <a:ext cx="9144000" cy="5943600"/>
          </a:xfrm>
        </p:spPr>
        <p:txBody>
          <a:bodyPr/>
          <a:lstStyle/>
          <a:p>
            <a:pPr marL="136525" indent="0">
              <a:buNone/>
            </a:pPr>
            <a:r>
              <a:rPr lang="en-US" sz="2400" b="1" dirty="0" smtClean="0"/>
              <a:t>November	2</a:t>
            </a:r>
            <a:r>
              <a:rPr lang="en-US" sz="2400" b="1" baseline="30000" dirty="0" smtClean="0"/>
              <a:t>nd</a:t>
            </a:r>
            <a:r>
              <a:rPr lang="en-US" sz="2400" b="1" dirty="0" smtClean="0"/>
              <a:t> -6</a:t>
            </a:r>
            <a:r>
              <a:rPr lang="en-US" sz="2400" b="1" baseline="30000" dirty="0" smtClean="0"/>
              <a:t>th</a:t>
            </a:r>
            <a:r>
              <a:rPr lang="en-US" sz="2400" b="1" dirty="0" smtClean="0"/>
              <a:t> Spirit Week</a:t>
            </a:r>
          </a:p>
          <a:p>
            <a:pPr marL="136525" indent="0">
              <a:buNone/>
            </a:pPr>
            <a:r>
              <a:rPr lang="en-US" sz="2400" b="1" dirty="0" smtClean="0"/>
              <a:t>6</a:t>
            </a:r>
            <a:r>
              <a:rPr lang="en-US" sz="2400" b="1" baseline="30000" dirty="0" smtClean="0"/>
              <a:t>th</a:t>
            </a:r>
            <a:r>
              <a:rPr lang="en-US" sz="2400" b="1" dirty="0" smtClean="0"/>
              <a:t> –Rally &amp; WHS vs Tracy Game</a:t>
            </a:r>
            <a:endParaRPr lang="en-US" sz="2400" b="1" dirty="0"/>
          </a:p>
          <a:p>
            <a:pPr marL="136525" indent="0">
              <a:buNone/>
            </a:pPr>
            <a:r>
              <a:rPr lang="en-US" sz="2400" b="1" dirty="0"/>
              <a:t>	</a:t>
            </a:r>
            <a:r>
              <a:rPr lang="en-US" sz="2400" b="1" dirty="0" smtClean="0"/>
              <a:t>20-Multicultural Feast</a:t>
            </a:r>
            <a:endParaRPr lang="en-US" sz="2400" b="1" dirty="0"/>
          </a:p>
          <a:p>
            <a:pPr marL="136525" indent="0">
              <a:buNone/>
            </a:pPr>
            <a:r>
              <a:rPr lang="en-US" sz="2400" b="1" dirty="0"/>
              <a:t>	</a:t>
            </a:r>
            <a:r>
              <a:rPr lang="en-US" sz="2400" b="1" dirty="0" smtClean="0"/>
              <a:t>30 WHS vs THS Foundation Basket Ball</a:t>
            </a:r>
            <a:endParaRPr lang="en-US" sz="2400" b="1" dirty="0"/>
          </a:p>
          <a:p>
            <a:pPr marL="136525" indent="0">
              <a:buNone/>
            </a:pPr>
            <a:endParaRPr lang="en-US" sz="2400" b="1" dirty="0" smtClean="0"/>
          </a:p>
          <a:p>
            <a:pPr marL="136525" indent="0">
              <a:buNone/>
            </a:pPr>
            <a:r>
              <a:rPr lang="en-US" sz="2400" b="1" dirty="0" smtClean="0"/>
              <a:t>December 	5-Winter </a:t>
            </a:r>
            <a:r>
              <a:rPr lang="en-US" sz="2400" b="1" dirty="0"/>
              <a:t>Ball</a:t>
            </a:r>
          </a:p>
          <a:p>
            <a:pPr marL="136525" indent="0">
              <a:buNone/>
            </a:pPr>
            <a:r>
              <a:rPr lang="en-US" sz="2400" b="1" dirty="0"/>
              <a:t>	17-19-Finals Week</a:t>
            </a:r>
          </a:p>
          <a:p>
            <a:pPr marL="136525" indent="0">
              <a:buNone/>
            </a:pPr>
            <a:r>
              <a:rPr lang="en-US" sz="2400" b="1" dirty="0"/>
              <a:t>	22-31 Winter </a:t>
            </a:r>
            <a:r>
              <a:rPr lang="en-US" sz="2400" b="1" dirty="0" smtClean="0"/>
              <a:t>Break</a:t>
            </a:r>
          </a:p>
          <a:p>
            <a:pPr marL="136525" indent="0">
              <a:buNone/>
            </a:pPr>
            <a:endParaRPr lang="en-US" sz="1000" dirty="0"/>
          </a:p>
        </p:txBody>
      </p:sp>
    </p:spTree>
    <p:extLst>
      <p:ext uri="{BB962C8B-B14F-4D97-AF65-F5344CB8AC3E}">
        <p14:creationId xmlns:p14="http://schemas.microsoft.com/office/powerpoint/2010/main" val="4145272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0"/>
            <a:ext cx="3246304" cy="408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199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Floral II-Shop Day 1 &amp; 2</a:t>
            </a:r>
            <a:endParaRPr lang="en-US" dirty="0"/>
          </a:p>
        </p:txBody>
      </p:sp>
      <p:sp>
        <p:nvSpPr>
          <p:cNvPr id="4099" name="Rectangle 3"/>
          <p:cNvSpPr>
            <a:spLocks noGrp="1" noChangeArrowheads="1"/>
          </p:cNvSpPr>
          <p:nvPr>
            <p:ph idx="1"/>
          </p:nvPr>
        </p:nvSpPr>
        <p:spPr>
          <a:xfrm>
            <a:off x="0" y="1295400"/>
            <a:ext cx="9144000" cy="5562600"/>
          </a:xfrm>
        </p:spPr>
        <p:txBody>
          <a:bodyPr/>
          <a:lstStyle/>
          <a:p>
            <a:r>
              <a:rPr lang="en-US" dirty="0" smtClean="0"/>
              <a:t>Resume, Cover Letter &amp; Job Application.</a:t>
            </a:r>
          </a:p>
          <a:p>
            <a:r>
              <a:rPr lang="en-US" dirty="0" smtClean="0"/>
              <a:t>Lay out desks in 3 rows x 4 Deep, 3 Chairs each table</a:t>
            </a:r>
          </a:p>
          <a:p>
            <a:r>
              <a:rPr lang="en-US" dirty="0" smtClean="0"/>
              <a:t>With Tape - Number Tables &amp; student number</a:t>
            </a:r>
          </a:p>
          <a:p>
            <a:r>
              <a:rPr lang="en-US" dirty="0" smtClean="0"/>
              <a:t>Place Chairs  at tables (3), extras go against the wall</a:t>
            </a:r>
          </a:p>
          <a:p>
            <a:r>
              <a:rPr lang="en-US" dirty="0" smtClean="0"/>
              <a:t>Hang Posters</a:t>
            </a:r>
          </a:p>
          <a:p>
            <a:r>
              <a:rPr lang="en-US" dirty="0" smtClean="0"/>
              <a:t>Select Cabinet for Inventory Presentation</a:t>
            </a:r>
          </a:p>
          <a:p>
            <a:r>
              <a:rPr lang="en-US" dirty="0" smtClean="0"/>
              <a:t>Check list on the door &amp; compare what is in the cabinet &amp; correct list as needed </a:t>
            </a:r>
          </a:p>
          <a:p>
            <a:r>
              <a:rPr lang="en-US" dirty="0" smtClean="0"/>
              <a:t>Present your cabinet with 3 samples in your hand </a:t>
            </a:r>
          </a:p>
          <a:p>
            <a:r>
              <a:rPr lang="en-US" dirty="0" smtClean="0"/>
              <a:t>Return all items to the cabinet.</a:t>
            </a:r>
          </a:p>
          <a:p>
            <a:r>
              <a:rPr lang="en-US" dirty="0" smtClean="0"/>
              <a:t>Cabinet Inventory Presentation and Quiz tomorrow.</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066800"/>
          </a:xfrm>
        </p:spPr>
        <p:txBody>
          <a:bodyPr>
            <a:normAutofit fontScale="90000"/>
          </a:bodyPr>
          <a:lstStyle/>
          <a:p>
            <a:pPr fontAlgn="auto">
              <a:spcAft>
                <a:spcPts val="0"/>
              </a:spcAft>
              <a:defRPr/>
            </a:pPr>
            <a:r>
              <a:rPr lang="en-US" sz="6600" dirty="0" smtClean="0">
                <a:latin typeface="Times New Roman" pitchFamily="18" charset="0"/>
              </a:rPr>
              <a:t>8/12/15 Agenda</a:t>
            </a:r>
            <a:endParaRPr lang="en-US" sz="6600" dirty="0">
              <a:latin typeface="Times New Roman" pitchFamily="18" charset="0"/>
            </a:endParaRPr>
          </a:p>
        </p:txBody>
      </p:sp>
      <p:sp>
        <p:nvSpPr>
          <p:cNvPr id="7171" name="Rectangle 3"/>
          <p:cNvSpPr>
            <a:spLocks noGrp="1" noChangeArrowheads="1"/>
          </p:cNvSpPr>
          <p:nvPr>
            <p:ph idx="1"/>
          </p:nvPr>
        </p:nvSpPr>
        <p:spPr>
          <a:xfrm>
            <a:off x="0" y="838200"/>
            <a:ext cx="9144000" cy="6019800"/>
          </a:xfrm>
        </p:spPr>
        <p:txBody>
          <a:bodyPr/>
          <a:lstStyle/>
          <a:p>
            <a:pPr marL="609600" indent="-609600">
              <a:lnSpc>
                <a:spcPct val="90000"/>
              </a:lnSpc>
            </a:pPr>
            <a:r>
              <a:rPr lang="en-US" b="1" dirty="0">
                <a:latin typeface="Arial Unicode MS" pitchFamily="34" charset="-128"/>
              </a:rPr>
              <a:t>All – Back to School Night Tonight</a:t>
            </a:r>
          </a:p>
          <a:p>
            <a:pPr marL="609600" indent="-609600">
              <a:lnSpc>
                <a:spcPct val="90000"/>
              </a:lnSpc>
            </a:pPr>
            <a:r>
              <a:rPr lang="en-US" b="1" dirty="0" smtClean="0">
                <a:latin typeface="Arial Unicode MS" pitchFamily="34" charset="-128"/>
              </a:rPr>
              <a:t>All – Sign In – New Buddy, New Names on List</a:t>
            </a:r>
          </a:p>
          <a:p>
            <a:pPr marL="609600" indent="-609600">
              <a:lnSpc>
                <a:spcPct val="90000"/>
              </a:lnSpc>
            </a:pPr>
            <a:r>
              <a:rPr lang="en-US" b="1" u="sng" dirty="0" smtClean="0">
                <a:latin typeface="Arial Unicode MS" pitchFamily="34" charset="-128"/>
              </a:rPr>
              <a:t>Assignment  Calendar - </a:t>
            </a:r>
            <a:r>
              <a:rPr lang="en-US" dirty="0">
                <a:latin typeface="Arial Unicode MS" pitchFamily="34" charset="-128"/>
              </a:rPr>
              <a:t>Dates, Holiday, Daily Assignments, Name, &amp; </a:t>
            </a:r>
            <a:r>
              <a:rPr lang="en-US" dirty="0" smtClean="0">
                <a:latin typeface="Arial Unicode MS" pitchFamily="34" charset="-128"/>
              </a:rPr>
              <a:t>Period</a:t>
            </a:r>
            <a:endParaRPr lang="en-US" b="1" u="sng" dirty="0" smtClean="0">
              <a:latin typeface="Arial Unicode MS" pitchFamily="34" charset="-128"/>
            </a:endParaRPr>
          </a:p>
          <a:p>
            <a:pPr marL="609600" indent="-609600">
              <a:lnSpc>
                <a:spcPct val="90000"/>
              </a:lnSpc>
            </a:pPr>
            <a:r>
              <a:rPr lang="en-US" b="1" u="sng" dirty="0" smtClean="0">
                <a:latin typeface="Arial Unicode MS" pitchFamily="34" charset="-128"/>
              </a:rPr>
              <a:t>Tie A Tie, Symbol</a:t>
            </a:r>
          </a:p>
          <a:p>
            <a:pPr marL="609600" indent="-609600">
              <a:lnSpc>
                <a:spcPct val="90000"/>
              </a:lnSpc>
            </a:pPr>
            <a:r>
              <a:rPr lang="en-US" b="1" dirty="0" smtClean="0">
                <a:latin typeface="Arial Unicode MS" pitchFamily="34" charset="-128"/>
              </a:rPr>
              <a:t>All - Turn in name card  Friday, 8-14-15</a:t>
            </a:r>
          </a:p>
          <a:p>
            <a:pPr marL="609600" indent="-609600">
              <a:lnSpc>
                <a:spcPct val="90000"/>
              </a:lnSpc>
            </a:pPr>
            <a:r>
              <a:rPr lang="en-US" b="1" dirty="0" smtClean="0">
                <a:latin typeface="Arial Unicode MS" pitchFamily="34" charset="-128"/>
              </a:rPr>
              <a:t>Syllabus Due  on 14</a:t>
            </a:r>
            <a:r>
              <a:rPr lang="en-US" b="1" baseline="30000" dirty="0" smtClean="0">
                <a:latin typeface="Arial Unicode MS" pitchFamily="34" charset="-128"/>
              </a:rPr>
              <a:t>th</a:t>
            </a:r>
            <a:endParaRPr lang="en-US" b="1" dirty="0" smtClean="0">
              <a:latin typeface="Arial Unicode MS" pitchFamily="34" charset="-128"/>
            </a:endParaRPr>
          </a:p>
          <a:p>
            <a:pPr marL="609600" indent="-609600">
              <a:lnSpc>
                <a:spcPct val="90000"/>
              </a:lnSpc>
            </a:pPr>
            <a:r>
              <a:rPr lang="en-US" b="1" u="sng" dirty="0" smtClean="0">
                <a:latin typeface="Arial Unicode MS" pitchFamily="34" charset="-128"/>
              </a:rPr>
              <a:t>Build a Symbol/Brand/Trademark for you and Share</a:t>
            </a:r>
          </a:p>
          <a:p>
            <a:pPr marL="609600" indent="-609600">
              <a:lnSpc>
                <a:spcPct val="90000"/>
              </a:lnSpc>
            </a:pPr>
            <a:r>
              <a:rPr lang="en-US" b="1" u="sng" dirty="0" smtClean="0">
                <a:latin typeface="Arial Unicode MS" pitchFamily="34" charset="-128"/>
              </a:rPr>
              <a:t>Floral I - Tie A Tie for Points</a:t>
            </a:r>
          </a:p>
          <a:p>
            <a:pPr marL="609600" indent="-609600">
              <a:lnSpc>
                <a:spcPct val="90000"/>
              </a:lnSpc>
            </a:pPr>
            <a:r>
              <a:rPr lang="en-US" b="1" dirty="0" smtClean="0">
                <a:latin typeface="Arial Unicode MS" pitchFamily="34" charset="-128"/>
              </a:rPr>
              <a:t>Name Page &amp; Name Quiz due 8-14-15</a:t>
            </a:r>
          </a:p>
          <a:p>
            <a:pPr marL="609600" indent="-609600">
              <a:lnSpc>
                <a:spcPct val="90000"/>
              </a:lnSpc>
            </a:pPr>
            <a:r>
              <a:rPr lang="en-US" b="1" dirty="0" smtClean="0">
                <a:latin typeface="Arial Unicode MS" pitchFamily="34" charset="-128"/>
              </a:rPr>
              <a:t>Friday 14th– Check out Text books – Bring ID</a:t>
            </a:r>
          </a:p>
          <a:p>
            <a:pPr marL="609600" indent="-609600">
              <a:lnSpc>
                <a:spcPct val="90000"/>
              </a:lnSpc>
            </a:pPr>
            <a:r>
              <a:rPr lang="en-US" sz="1400" b="1" dirty="0" smtClean="0">
                <a:solidFill>
                  <a:srgbClr val="FFFF00"/>
                </a:solidFill>
                <a:latin typeface="Arial Unicode MS" pitchFamily="34" charset="-128"/>
              </a:rPr>
              <a:t>Floral II – Name Card &amp; Assignment Calendar</a:t>
            </a:r>
          </a:p>
          <a:p>
            <a:pPr marL="609600" indent="-609600">
              <a:lnSpc>
                <a:spcPct val="90000"/>
              </a:lnSpc>
            </a:pPr>
            <a:r>
              <a:rPr lang="en-US" sz="1400" b="1" dirty="0" smtClean="0">
                <a:solidFill>
                  <a:srgbClr val="FFFF00"/>
                </a:solidFill>
                <a:latin typeface="Arial Unicode MS" pitchFamily="34" charset="-128"/>
              </a:rPr>
              <a:t>Floral Inventory presentation with New Signs Printed</a:t>
            </a:r>
          </a:p>
          <a:p>
            <a:pPr marL="594360" indent="-457200" fontAlgn="auto">
              <a:spcAft>
                <a:spcPts val="0"/>
              </a:spcAft>
              <a:buClr>
                <a:schemeClr val="tx1">
                  <a:shade val="95000"/>
                </a:schemeClr>
              </a:buClr>
              <a:buFont typeface="+mj-lt"/>
              <a:buAutoNum type="arabicPeriod"/>
              <a:defRPr/>
            </a:pPr>
            <a:r>
              <a:rPr lang="en-US" sz="1400" dirty="0" smtClean="0">
                <a:solidFill>
                  <a:srgbClr val="FFFF00"/>
                </a:solidFill>
              </a:rPr>
              <a:t>Check list on the door &amp; compare what is in the cabinet &amp; correct list as needed </a:t>
            </a:r>
          </a:p>
          <a:p>
            <a:pPr marL="594360" indent="-457200" fontAlgn="auto">
              <a:spcAft>
                <a:spcPts val="0"/>
              </a:spcAft>
              <a:buClr>
                <a:schemeClr val="tx1">
                  <a:shade val="95000"/>
                </a:schemeClr>
              </a:buClr>
              <a:buFont typeface="+mj-lt"/>
              <a:buAutoNum type="arabicPeriod"/>
              <a:defRPr/>
            </a:pPr>
            <a:r>
              <a:rPr lang="en-US" sz="1400" dirty="0" smtClean="0">
                <a:solidFill>
                  <a:srgbClr val="FFFF00"/>
                </a:solidFill>
              </a:rPr>
              <a:t>Present your cabinet with 3 samples in your hand 6. Return all items to the cabinet.</a:t>
            </a:r>
          </a:p>
          <a:p>
            <a:pPr marL="594360" indent="-457200" fontAlgn="auto">
              <a:spcAft>
                <a:spcPts val="0"/>
              </a:spcAft>
              <a:buClr>
                <a:schemeClr val="tx1">
                  <a:shade val="95000"/>
                </a:schemeClr>
              </a:buClr>
              <a:buFont typeface="+mj-lt"/>
              <a:buAutoNum type="arabicPeriod"/>
              <a:defRPr/>
            </a:pPr>
            <a:r>
              <a:rPr lang="en-US" sz="1400" dirty="0" smtClean="0">
                <a:solidFill>
                  <a:srgbClr val="FFFF00"/>
                </a:solidFill>
              </a:rPr>
              <a:t>Cabinet Inventory Presentation and Quiz.</a:t>
            </a:r>
          </a:p>
          <a:p>
            <a:pPr marL="609600" indent="-609600">
              <a:lnSpc>
                <a:spcPct val="90000"/>
              </a:lnSpc>
              <a:buFontTx/>
              <a:buNone/>
            </a:pPr>
            <a:endParaRPr lang="en-US" sz="2400" b="1"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6" y="0"/>
            <a:ext cx="9113293" cy="944562"/>
          </a:xfrm>
        </p:spPr>
        <p:txBody>
          <a:bodyPr/>
          <a:lstStyle/>
          <a:p>
            <a:r>
              <a:rPr lang="en-US" dirty="0" smtClean="0"/>
              <a:t>Floral II &amp; EH Semester 1 Assignments</a:t>
            </a:r>
            <a:endParaRPr lang="en-US" dirty="0"/>
          </a:p>
        </p:txBody>
      </p:sp>
      <p:sp>
        <p:nvSpPr>
          <p:cNvPr id="3" name="Content Placeholder 2"/>
          <p:cNvSpPr>
            <a:spLocks noGrp="1"/>
          </p:cNvSpPr>
          <p:nvPr>
            <p:ph idx="1"/>
          </p:nvPr>
        </p:nvSpPr>
        <p:spPr>
          <a:xfrm>
            <a:off x="0" y="838200"/>
            <a:ext cx="4648200" cy="6019800"/>
          </a:xfrm>
        </p:spPr>
        <p:txBody>
          <a:bodyPr/>
          <a:lstStyle/>
          <a:p>
            <a:r>
              <a:rPr lang="en-US" dirty="0" smtClean="0">
                <a:solidFill>
                  <a:srgbClr val="FFFF00"/>
                </a:solidFill>
              </a:rPr>
              <a:t>Hire </a:t>
            </a:r>
            <a:r>
              <a:rPr lang="en-US" dirty="0">
                <a:solidFill>
                  <a:srgbClr val="FFFF00"/>
                </a:solidFill>
              </a:rPr>
              <a:t>Me First</a:t>
            </a:r>
          </a:p>
          <a:p>
            <a:r>
              <a:rPr lang="en-US" dirty="0">
                <a:solidFill>
                  <a:srgbClr val="FFFF00"/>
                </a:solidFill>
              </a:rPr>
              <a:t>Resume</a:t>
            </a:r>
          </a:p>
          <a:p>
            <a:r>
              <a:rPr lang="en-US" dirty="0">
                <a:solidFill>
                  <a:srgbClr val="FFFF00"/>
                </a:solidFill>
              </a:rPr>
              <a:t>Cover letter</a:t>
            </a:r>
          </a:p>
          <a:p>
            <a:r>
              <a:rPr lang="en-US" dirty="0">
                <a:solidFill>
                  <a:srgbClr val="FFFF00"/>
                </a:solidFill>
              </a:rPr>
              <a:t>Job application</a:t>
            </a:r>
          </a:p>
          <a:p>
            <a:r>
              <a:rPr lang="en-US" dirty="0"/>
              <a:t>Wedding portfolio critiques</a:t>
            </a:r>
          </a:p>
          <a:p>
            <a:r>
              <a:rPr lang="en-US" dirty="0"/>
              <a:t>FBTM flyer &amp; design plan</a:t>
            </a:r>
          </a:p>
          <a:p>
            <a:r>
              <a:rPr lang="en-US" dirty="0"/>
              <a:t>FBTM critiques</a:t>
            </a:r>
          </a:p>
          <a:p>
            <a:r>
              <a:rPr lang="en-US" dirty="0"/>
              <a:t>September </a:t>
            </a:r>
            <a:endParaRPr lang="en-US" dirty="0" smtClean="0"/>
          </a:p>
          <a:p>
            <a:r>
              <a:rPr lang="en-US" dirty="0"/>
              <a:t>October </a:t>
            </a:r>
          </a:p>
          <a:p>
            <a:r>
              <a:rPr lang="en-US" dirty="0"/>
              <a:t>November </a:t>
            </a:r>
          </a:p>
          <a:p>
            <a:r>
              <a:rPr lang="en-US" dirty="0"/>
              <a:t>December </a:t>
            </a:r>
          </a:p>
          <a:p>
            <a:endParaRPr lang="en-US" dirty="0"/>
          </a:p>
        </p:txBody>
      </p:sp>
      <p:sp>
        <p:nvSpPr>
          <p:cNvPr id="5" name="TextBox 4"/>
          <p:cNvSpPr txBox="1"/>
          <p:nvPr/>
        </p:nvSpPr>
        <p:spPr>
          <a:xfrm>
            <a:off x="4419600" y="838200"/>
            <a:ext cx="4572000" cy="5970865"/>
          </a:xfrm>
          <a:prstGeom prst="rect">
            <a:avLst/>
          </a:prstGeom>
          <a:noFill/>
        </p:spPr>
        <p:txBody>
          <a:bodyPr wrap="square" rtlCol="0">
            <a:spAutoFit/>
          </a:bodyPr>
          <a:lstStyle/>
          <a:p>
            <a:r>
              <a:rPr lang="en-US" sz="2800" dirty="0" smtClean="0"/>
              <a:t>Winter </a:t>
            </a:r>
            <a:r>
              <a:rPr lang="en-US" sz="2800" dirty="0"/>
              <a:t>Holiday design plan</a:t>
            </a:r>
          </a:p>
          <a:p>
            <a:r>
              <a:rPr lang="en-US" sz="2800" dirty="0"/>
              <a:t>Winter Holiday portfolio critique</a:t>
            </a:r>
          </a:p>
          <a:p>
            <a:r>
              <a:rPr lang="en-US" sz="2800" dirty="0">
                <a:solidFill>
                  <a:srgbClr val="FFFF00"/>
                </a:solidFill>
              </a:rPr>
              <a:t>Record book</a:t>
            </a:r>
          </a:p>
          <a:p>
            <a:r>
              <a:rPr lang="en-US" sz="2800" dirty="0">
                <a:solidFill>
                  <a:srgbClr val="FFFF00"/>
                </a:solidFill>
              </a:rPr>
              <a:t>Calendars- May - December </a:t>
            </a:r>
          </a:p>
          <a:p>
            <a:r>
              <a:rPr lang="en-US" sz="2800" dirty="0">
                <a:solidFill>
                  <a:srgbClr val="FFFF00"/>
                </a:solidFill>
              </a:rPr>
              <a:t>Placement agreement </a:t>
            </a:r>
          </a:p>
          <a:p>
            <a:r>
              <a:rPr lang="en-US" sz="2800" dirty="0">
                <a:solidFill>
                  <a:srgbClr val="FFFF00"/>
                </a:solidFill>
              </a:rPr>
              <a:t>Journals May-December </a:t>
            </a:r>
          </a:p>
          <a:p>
            <a:r>
              <a:rPr lang="en-US" sz="2800" dirty="0">
                <a:solidFill>
                  <a:srgbClr val="FFFF00"/>
                </a:solidFill>
              </a:rPr>
              <a:t>FFA activities</a:t>
            </a:r>
          </a:p>
          <a:p>
            <a:r>
              <a:rPr lang="en-US" sz="2800" dirty="0">
                <a:solidFill>
                  <a:srgbClr val="FFFF00"/>
                </a:solidFill>
              </a:rPr>
              <a:t>Financial statements</a:t>
            </a:r>
          </a:p>
          <a:p>
            <a:r>
              <a:rPr lang="en-US" sz="2800" dirty="0">
                <a:solidFill>
                  <a:srgbClr val="FFFF00"/>
                </a:solidFill>
              </a:rPr>
              <a:t>Income summary</a:t>
            </a:r>
          </a:p>
          <a:p>
            <a:r>
              <a:rPr lang="en-US" sz="2800" dirty="0">
                <a:solidFill>
                  <a:srgbClr val="FFFF00"/>
                </a:solidFill>
              </a:rPr>
              <a:t>Budget</a:t>
            </a:r>
          </a:p>
          <a:p>
            <a:r>
              <a:rPr lang="en-US" sz="2800" dirty="0">
                <a:solidFill>
                  <a:srgbClr val="FFFF00"/>
                </a:solidFill>
              </a:rPr>
              <a:t>Participation points</a:t>
            </a:r>
          </a:p>
          <a:p>
            <a:r>
              <a:rPr lang="en-US" dirty="0"/>
              <a:t> </a:t>
            </a:r>
          </a:p>
        </p:txBody>
      </p:sp>
    </p:spTree>
    <p:extLst>
      <p:ext uri="{BB962C8B-B14F-4D97-AF65-F5344CB8AC3E}">
        <p14:creationId xmlns:p14="http://schemas.microsoft.com/office/powerpoint/2010/main" val="2106007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Assignment Calendar 	</a:t>
            </a:r>
            <a:endParaRPr lang="en-US" dirty="0"/>
          </a:p>
        </p:txBody>
      </p:sp>
      <p:sp>
        <p:nvSpPr>
          <p:cNvPr id="3" name="Content Placeholder 2"/>
          <p:cNvSpPr>
            <a:spLocks noGrp="1"/>
          </p:cNvSpPr>
          <p:nvPr>
            <p:ph idx="1"/>
          </p:nvPr>
        </p:nvSpPr>
        <p:spPr>
          <a:xfrm>
            <a:off x="0" y="609600"/>
            <a:ext cx="9144000" cy="6248400"/>
          </a:xfrm>
        </p:spPr>
        <p:txBody>
          <a:bodyPr/>
          <a:lstStyle/>
          <a:p>
            <a:r>
              <a:rPr lang="en-US" dirty="0" smtClean="0">
                <a:latin typeface="Arial Unicode MS" pitchFamily="34" charset="-128"/>
              </a:rPr>
              <a:t>Dates, Holiday, Daily Assignments, Name, &amp; Period</a:t>
            </a:r>
          </a:p>
          <a:p>
            <a:r>
              <a:rPr lang="en-US" dirty="0" smtClean="0"/>
              <a:t>August - 31 days (start today the 11th)</a:t>
            </a:r>
          </a:p>
          <a:p>
            <a:r>
              <a:rPr lang="en-US" dirty="0"/>
              <a:t>Back to School Night – </a:t>
            </a:r>
            <a:r>
              <a:rPr lang="en-US" dirty="0" smtClean="0"/>
              <a:t>13th</a:t>
            </a:r>
            <a:endParaRPr lang="en-US" dirty="0"/>
          </a:p>
          <a:p>
            <a:r>
              <a:rPr lang="en-US" dirty="0" smtClean="0"/>
              <a:t>FFA Meeting – 20 @ 3:15 in P-12 for 10% of Grade</a:t>
            </a:r>
          </a:p>
          <a:p>
            <a:r>
              <a:rPr lang="en-US" dirty="0" smtClean="0"/>
              <a:t>26-29</a:t>
            </a:r>
            <a:r>
              <a:rPr lang="en-US" baseline="30000" dirty="0" smtClean="0"/>
              <a:t>th</a:t>
            </a:r>
            <a:r>
              <a:rPr lang="en-US" dirty="0" smtClean="0"/>
              <a:t> – Rush Week</a:t>
            </a:r>
          </a:p>
          <a:p>
            <a:r>
              <a:rPr lang="en-US" dirty="0" smtClean="0"/>
              <a:t>September – 30 days (start on backside of sheet)</a:t>
            </a:r>
          </a:p>
          <a:p>
            <a:r>
              <a:rPr lang="en-US" dirty="0"/>
              <a:t>1</a:t>
            </a:r>
            <a:r>
              <a:rPr lang="en-US" dirty="0" smtClean="0"/>
              <a:t> - </a:t>
            </a:r>
            <a:r>
              <a:rPr lang="en-US" dirty="0"/>
              <a:t>Labor Day – Monday </a:t>
            </a:r>
            <a:r>
              <a:rPr lang="en-US" dirty="0" smtClean="0"/>
              <a:t>-No School</a:t>
            </a:r>
          </a:p>
          <a:p>
            <a:r>
              <a:rPr lang="en-US" dirty="0"/>
              <a:t>8</a:t>
            </a:r>
            <a:r>
              <a:rPr lang="en-US" dirty="0" smtClean="0"/>
              <a:t>th </a:t>
            </a:r>
            <a:r>
              <a:rPr lang="en-US" dirty="0"/>
              <a:t>– Mini Day for District Teacher Welcome</a:t>
            </a:r>
          </a:p>
          <a:p>
            <a:r>
              <a:rPr lang="en-US" dirty="0" smtClean="0"/>
              <a:t>12</a:t>
            </a:r>
            <a:r>
              <a:rPr lang="en-US" baseline="30000" dirty="0" smtClean="0"/>
              <a:t>th</a:t>
            </a:r>
            <a:r>
              <a:rPr lang="en-US" dirty="0" smtClean="0"/>
              <a:t> – Fall Food Faire</a:t>
            </a:r>
          </a:p>
          <a:p>
            <a:r>
              <a:rPr lang="en-US" dirty="0" smtClean="0"/>
              <a:t>FFA Meeting –17@ 3:15 in P-12 for 10% of Grade</a:t>
            </a:r>
          </a:p>
          <a:p>
            <a:r>
              <a:rPr lang="en-US" dirty="0" smtClean="0">
                <a:latin typeface="Arial Unicode MS" pitchFamily="34" charset="-128"/>
              </a:rPr>
              <a:t>Assignment Calendar: Due 10-4-13 (35 points)</a:t>
            </a:r>
            <a:endParaRPr lang="en-US" dirty="0" smtClean="0"/>
          </a:p>
          <a:p>
            <a:pPr marL="136525"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219200"/>
          </a:xfrm>
        </p:spPr>
        <p:txBody>
          <a:bodyPr/>
          <a:lstStyle/>
          <a:p>
            <a:pPr fontAlgn="auto">
              <a:spcAft>
                <a:spcPts val="0"/>
              </a:spcAft>
              <a:defRPr/>
            </a:pPr>
            <a:r>
              <a:rPr lang="en-US" sz="6600" dirty="0" smtClean="0">
                <a:latin typeface="Times New Roman" pitchFamily="18" charset="0"/>
              </a:rPr>
              <a:t>8/13/15 </a:t>
            </a:r>
            <a:r>
              <a:rPr lang="en-US" sz="6600" dirty="0">
                <a:latin typeface="Times New Roman" pitchFamily="18" charset="0"/>
              </a:rPr>
              <a:t>Agenda</a:t>
            </a:r>
          </a:p>
        </p:txBody>
      </p:sp>
      <p:sp>
        <p:nvSpPr>
          <p:cNvPr id="7171" name="Rectangle 3"/>
          <p:cNvSpPr>
            <a:spLocks noGrp="1" noChangeArrowheads="1"/>
          </p:cNvSpPr>
          <p:nvPr>
            <p:ph idx="1"/>
          </p:nvPr>
        </p:nvSpPr>
        <p:spPr>
          <a:xfrm>
            <a:off x="0" y="1143000"/>
            <a:ext cx="9144000" cy="5715000"/>
          </a:xfrm>
        </p:spPr>
        <p:txBody>
          <a:bodyPr/>
          <a:lstStyle/>
          <a:p>
            <a:pPr marL="609600" indent="-609600">
              <a:lnSpc>
                <a:spcPct val="90000"/>
              </a:lnSpc>
            </a:pPr>
            <a:r>
              <a:rPr lang="en-US" sz="2400" b="1" dirty="0" smtClean="0">
                <a:latin typeface="Arial Unicode MS" pitchFamily="34" charset="-128"/>
              </a:rPr>
              <a:t>All - </a:t>
            </a:r>
            <a:r>
              <a:rPr lang="en-US" sz="2400" b="1" u="sng" dirty="0" smtClean="0">
                <a:latin typeface="Arial Unicode MS" pitchFamily="34" charset="-128"/>
              </a:rPr>
              <a:t>Sign in and Name List</a:t>
            </a:r>
            <a:endParaRPr lang="en-US" sz="2400" b="1" u="sng" dirty="0">
              <a:latin typeface="Arial Unicode MS" pitchFamily="34" charset="-128"/>
            </a:endParaRPr>
          </a:p>
          <a:p>
            <a:pPr marL="609600" indent="-609600">
              <a:lnSpc>
                <a:spcPct val="90000"/>
              </a:lnSpc>
            </a:pPr>
            <a:r>
              <a:rPr lang="en-US" sz="2400" b="1" dirty="0" smtClean="0">
                <a:latin typeface="Arial Unicode MS" pitchFamily="34" charset="-128"/>
              </a:rPr>
              <a:t>All – Name  Card, Syllabus due  Fri.</a:t>
            </a:r>
          </a:p>
          <a:p>
            <a:pPr marL="609600" indent="-609600">
              <a:lnSpc>
                <a:spcPct val="90000"/>
              </a:lnSpc>
            </a:pPr>
            <a:r>
              <a:rPr lang="en-US" sz="2400" b="1" dirty="0" smtClean="0">
                <a:latin typeface="Arial Unicode MS" pitchFamily="34" charset="-128"/>
              </a:rPr>
              <a:t>All – </a:t>
            </a:r>
            <a:r>
              <a:rPr lang="en-US" sz="2400" b="1" u="sng" dirty="0" smtClean="0">
                <a:latin typeface="Arial Unicode MS" pitchFamily="34" charset="-128"/>
              </a:rPr>
              <a:t>Tie A Tie</a:t>
            </a:r>
          </a:p>
          <a:p>
            <a:pPr marL="609600" indent="-609600">
              <a:lnSpc>
                <a:spcPct val="90000"/>
              </a:lnSpc>
            </a:pPr>
            <a:r>
              <a:rPr lang="en-US" sz="2400" b="1" dirty="0" smtClean="0">
                <a:latin typeface="Arial Unicode MS" pitchFamily="34" charset="-128"/>
              </a:rPr>
              <a:t>All - </a:t>
            </a:r>
            <a:r>
              <a:rPr lang="en-US" sz="2400" b="1" dirty="0">
                <a:latin typeface="Arial Unicode MS" pitchFamily="34" charset="-128"/>
              </a:rPr>
              <a:t>Friday 14th– Check out Text books – Bring ID</a:t>
            </a:r>
          </a:p>
          <a:p>
            <a:pPr marL="609600" indent="-609600">
              <a:lnSpc>
                <a:spcPct val="90000"/>
              </a:lnSpc>
            </a:pPr>
            <a:r>
              <a:rPr lang="en-US" sz="2400" b="1" dirty="0" smtClean="0">
                <a:latin typeface="Arial Unicode MS" pitchFamily="34" charset="-128"/>
              </a:rPr>
              <a:t>All - Name Quiz next Friday</a:t>
            </a:r>
          </a:p>
          <a:p>
            <a:pPr marL="609600" indent="-609600">
              <a:lnSpc>
                <a:spcPct val="90000"/>
              </a:lnSpc>
            </a:pPr>
            <a:r>
              <a:rPr lang="en-US" sz="2400" b="1" u="sng" dirty="0" smtClean="0">
                <a:latin typeface="Arial Unicode MS" pitchFamily="34" charset="-128"/>
              </a:rPr>
              <a:t>All – </a:t>
            </a:r>
            <a:r>
              <a:rPr lang="en-US" sz="2400" b="1" u="sng" dirty="0">
                <a:latin typeface="Arial Unicode MS" pitchFamily="34" charset="-128"/>
              </a:rPr>
              <a:t>Introduction  with a buddy</a:t>
            </a:r>
            <a:r>
              <a:rPr lang="en-US" sz="2400" b="1" dirty="0" smtClean="0">
                <a:latin typeface="Arial Unicode MS" pitchFamily="34" charset="-128"/>
              </a:rPr>
              <a:t>.</a:t>
            </a:r>
            <a:r>
              <a:rPr lang="en-US" sz="2400" b="1" dirty="0">
                <a:latin typeface="Arial Unicode MS" pitchFamily="34" charset="-128"/>
              </a:rPr>
              <a:t> </a:t>
            </a:r>
            <a:endParaRPr lang="en-US" sz="2400" b="1" dirty="0" smtClean="0">
              <a:latin typeface="Arial Unicode MS" pitchFamily="34" charset="-128"/>
            </a:endParaRPr>
          </a:p>
          <a:p>
            <a:pPr marL="609600" indent="-609600">
              <a:lnSpc>
                <a:spcPct val="90000"/>
              </a:lnSpc>
            </a:pPr>
            <a:r>
              <a:rPr lang="en-US" sz="2400" b="1" dirty="0" smtClean="0">
                <a:latin typeface="Arial Unicode MS" pitchFamily="34" charset="-128"/>
              </a:rPr>
              <a:t>Add </a:t>
            </a:r>
            <a:r>
              <a:rPr lang="en-US" sz="2400" b="1" dirty="0">
                <a:latin typeface="Arial Unicode MS" pitchFamily="34" charset="-128"/>
              </a:rPr>
              <a:t>to Name Page – write names on the </a:t>
            </a:r>
            <a:r>
              <a:rPr lang="en-US" sz="2400" b="1" dirty="0" smtClean="0">
                <a:latin typeface="Arial Unicode MS" pitchFamily="34" charset="-128"/>
              </a:rPr>
              <a:t>board</a:t>
            </a:r>
            <a:endParaRPr lang="en-US" sz="2400" b="1" u="sng" dirty="0" smtClean="0">
              <a:latin typeface="Arial Unicode MS" pitchFamily="34" charset="-128"/>
            </a:endParaRPr>
          </a:p>
          <a:p>
            <a:pPr marL="609600" indent="-609600">
              <a:lnSpc>
                <a:spcPct val="90000"/>
              </a:lnSpc>
            </a:pPr>
            <a:r>
              <a:rPr lang="en-US" sz="2400" b="1" u="sng" dirty="0" smtClean="0">
                <a:latin typeface="Arial Unicode MS" pitchFamily="34" charset="-128"/>
              </a:rPr>
              <a:t>Floral II &amp; Environmental Hort – </a:t>
            </a:r>
          </a:p>
          <a:p>
            <a:pPr marL="930275" lvl="1" indent="-609600">
              <a:lnSpc>
                <a:spcPct val="90000"/>
              </a:lnSpc>
            </a:pPr>
            <a:r>
              <a:rPr lang="en-US" sz="2000" b="1" dirty="0" smtClean="0">
                <a:latin typeface="Arial Unicode MS" pitchFamily="34" charset="-128"/>
              </a:rPr>
              <a:t>Select a buddy to work with – Inventory and Weed Report</a:t>
            </a:r>
          </a:p>
          <a:p>
            <a:pPr marL="930275" lvl="1" indent="-609600">
              <a:lnSpc>
                <a:spcPct val="90000"/>
              </a:lnSpc>
            </a:pPr>
            <a:r>
              <a:rPr lang="en-US" sz="2000" b="1" dirty="0" smtClean="0">
                <a:latin typeface="Arial Unicode MS" pitchFamily="34" charset="-128"/>
              </a:rPr>
              <a:t>Select  a Weed for your report</a:t>
            </a:r>
          </a:p>
          <a:p>
            <a:pPr marL="609600" indent="-609600">
              <a:lnSpc>
                <a:spcPct val="90000"/>
              </a:lnSpc>
            </a:pPr>
            <a:r>
              <a:rPr lang="en-US" sz="2400" b="1" dirty="0" smtClean="0">
                <a:latin typeface="Arial Unicode MS" pitchFamily="34" charset="-128"/>
              </a:rPr>
              <a:t>Introduction  </a:t>
            </a:r>
            <a:r>
              <a:rPr lang="en-US" sz="2400" b="1" dirty="0">
                <a:latin typeface="Arial Unicode MS" pitchFamily="34" charset="-128"/>
              </a:rPr>
              <a:t>with a buddy.</a:t>
            </a:r>
          </a:p>
          <a:p>
            <a:pPr marL="609600" indent="-609600">
              <a:lnSpc>
                <a:spcPct val="90000"/>
              </a:lnSpc>
            </a:pPr>
            <a:r>
              <a:rPr lang="en-US" sz="2400" b="1" dirty="0" smtClean="0">
                <a:latin typeface="Arial Unicode MS" pitchFamily="34" charset="-128"/>
              </a:rPr>
              <a:t>Add to Name Page – write names on the board</a:t>
            </a:r>
          </a:p>
          <a:p>
            <a:pPr marL="609600" indent="-609600">
              <a:lnSpc>
                <a:spcPct val="90000"/>
              </a:lnSpc>
            </a:pPr>
            <a:endParaRPr lang="en-US" sz="2400" b="1" dirty="0" smtClean="0">
              <a:latin typeface="Arial Unicode MS" pitchFamily="34" charset="-128"/>
            </a:endParaRPr>
          </a:p>
          <a:p>
            <a:pPr marL="609600" indent="-609600">
              <a:lnSpc>
                <a:spcPct val="90000"/>
              </a:lnSpc>
            </a:pPr>
            <a:endParaRPr lang="en-US" sz="2400" b="1" dirty="0" smtClean="0">
              <a:latin typeface="Arial Unicode MS" pitchFamily="34" charset="-128"/>
            </a:endParaRPr>
          </a:p>
          <a:p>
            <a:pPr marL="609600" indent="-609600">
              <a:lnSpc>
                <a:spcPct val="90000"/>
              </a:lnSpc>
              <a:buFontTx/>
              <a:buNone/>
            </a:pPr>
            <a:endParaRPr lang="en-US" sz="2400" b="1" dirty="0" smtClean="0">
              <a:latin typeface="Arial Unicode MS" pitchFamily="34" charset="-128"/>
            </a:endParaRPr>
          </a:p>
        </p:txBody>
      </p:sp>
    </p:spTree>
    <p:extLst>
      <p:ext uri="{BB962C8B-B14F-4D97-AF65-F5344CB8AC3E}">
        <p14:creationId xmlns:p14="http://schemas.microsoft.com/office/powerpoint/2010/main" val="753814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219200"/>
          </a:xfrm>
        </p:spPr>
        <p:txBody>
          <a:bodyPr/>
          <a:lstStyle/>
          <a:p>
            <a:pPr fontAlgn="auto">
              <a:spcAft>
                <a:spcPts val="0"/>
              </a:spcAft>
              <a:defRPr/>
            </a:pPr>
            <a:r>
              <a:rPr lang="en-US" sz="6600" dirty="0" smtClean="0">
                <a:latin typeface="Times New Roman" pitchFamily="18" charset="0"/>
              </a:rPr>
              <a:t>8/14/15 </a:t>
            </a:r>
            <a:r>
              <a:rPr lang="en-US" sz="6600" dirty="0">
                <a:latin typeface="Times New Roman" pitchFamily="18" charset="0"/>
              </a:rPr>
              <a:t>Agenda</a:t>
            </a:r>
          </a:p>
        </p:txBody>
      </p:sp>
      <p:sp>
        <p:nvSpPr>
          <p:cNvPr id="7171" name="Rectangle 3"/>
          <p:cNvSpPr>
            <a:spLocks noGrp="1" noChangeArrowheads="1"/>
          </p:cNvSpPr>
          <p:nvPr>
            <p:ph idx="1"/>
          </p:nvPr>
        </p:nvSpPr>
        <p:spPr>
          <a:xfrm>
            <a:off x="0" y="1143000"/>
            <a:ext cx="9144000" cy="5715000"/>
          </a:xfrm>
        </p:spPr>
        <p:txBody>
          <a:bodyPr/>
          <a:lstStyle/>
          <a:p>
            <a:pPr marL="609600" indent="-609600">
              <a:lnSpc>
                <a:spcPct val="90000"/>
              </a:lnSpc>
            </a:pPr>
            <a:r>
              <a:rPr lang="en-US" sz="2400" b="1" dirty="0" smtClean="0">
                <a:latin typeface="Arial Unicode MS" pitchFamily="34" charset="-128"/>
              </a:rPr>
              <a:t>All - Sign in and warm up </a:t>
            </a:r>
            <a:endParaRPr lang="en-US" sz="2400" b="1" dirty="0">
              <a:latin typeface="Arial Unicode MS" pitchFamily="34" charset="-128"/>
            </a:endParaRPr>
          </a:p>
          <a:p>
            <a:pPr marL="609600" indent="-609600">
              <a:lnSpc>
                <a:spcPct val="90000"/>
              </a:lnSpc>
            </a:pPr>
            <a:r>
              <a:rPr lang="en-US" sz="2400" b="1" dirty="0" smtClean="0">
                <a:latin typeface="Arial Unicode MS" pitchFamily="34" charset="-128"/>
              </a:rPr>
              <a:t>All – Name  Card, Syllabus  due to basket</a:t>
            </a:r>
          </a:p>
          <a:p>
            <a:pPr marL="609600" indent="-609600">
              <a:lnSpc>
                <a:spcPct val="90000"/>
              </a:lnSpc>
            </a:pPr>
            <a:r>
              <a:rPr lang="en-US" sz="2400" b="1" dirty="0" smtClean="0">
                <a:latin typeface="Arial Unicode MS" pitchFamily="34" charset="-128"/>
              </a:rPr>
              <a:t>All - Name Quiz next Friday</a:t>
            </a:r>
          </a:p>
          <a:p>
            <a:pPr marL="609600" indent="-609600">
              <a:lnSpc>
                <a:spcPct val="90000"/>
              </a:lnSpc>
            </a:pPr>
            <a:r>
              <a:rPr lang="en-US" sz="2400" b="1" dirty="0" smtClean="0">
                <a:latin typeface="Arial Unicode MS" pitchFamily="34" charset="-128"/>
              </a:rPr>
              <a:t>All – Text book Pick up</a:t>
            </a:r>
          </a:p>
          <a:p>
            <a:pPr marL="609600" indent="-609600">
              <a:lnSpc>
                <a:spcPct val="90000"/>
              </a:lnSpc>
            </a:pPr>
            <a:r>
              <a:rPr lang="en-US" sz="2400" b="1" u="sng" dirty="0" smtClean="0">
                <a:latin typeface="Arial Unicode MS" pitchFamily="34" charset="-128"/>
              </a:rPr>
              <a:t>All – Finish the </a:t>
            </a:r>
            <a:r>
              <a:rPr lang="en-US" sz="2400" b="1" dirty="0" smtClean="0">
                <a:latin typeface="Arial Unicode MS" pitchFamily="34" charset="-128"/>
              </a:rPr>
              <a:t>Introduction  </a:t>
            </a:r>
            <a:r>
              <a:rPr lang="en-US" sz="2400" b="1" dirty="0">
                <a:latin typeface="Arial Unicode MS" pitchFamily="34" charset="-128"/>
              </a:rPr>
              <a:t>with a buddy</a:t>
            </a:r>
            <a:r>
              <a:rPr lang="en-US" sz="2400" b="1" dirty="0" smtClean="0">
                <a:latin typeface="Arial Unicode MS" pitchFamily="34" charset="-128"/>
              </a:rPr>
              <a:t>.</a:t>
            </a:r>
          </a:p>
          <a:p>
            <a:pPr marL="609600" indent="-609600">
              <a:lnSpc>
                <a:spcPct val="90000"/>
              </a:lnSpc>
            </a:pPr>
            <a:r>
              <a:rPr lang="en-US" sz="2400" b="1" dirty="0" smtClean="0">
                <a:latin typeface="Arial Unicode MS" pitchFamily="34" charset="-128"/>
              </a:rPr>
              <a:t>All – Last day to Tie a Tie</a:t>
            </a:r>
          </a:p>
          <a:p>
            <a:pPr marL="609600" indent="-609600">
              <a:lnSpc>
                <a:spcPct val="90000"/>
              </a:lnSpc>
            </a:pPr>
            <a:r>
              <a:rPr lang="en-US" sz="2400" b="1" dirty="0" smtClean="0">
                <a:latin typeface="Arial Unicode MS" pitchFamily="34" charset="-128"/>
              </a:rPr>
              <a:t>All – Bee’s in Agriculture – Ag Alert</a:t>
            </a:r>
            <a:endParaRPr lang="en-US" sz="2400" b="1" dirty="0">
              <a:latin typeface="Arial Unicode MS" pitchFamily="34" charset="-128"/>
            </a:endParaRPr>
          </a:p>
          <a:p>
            <a:pPr marL="609600" indent="-609600">
              <a:lnSpc>
                <a:spcPct val="90000"/>
              </a:lnSpc>
            </a:pPr>
            <a:r>
              <a:rPr lang="en-US" sz="2400" b="1" dirty="0" smtClean="0">
                <a:latin typeface="Arial Unicode MS" pitchFamily="34" charset="-128"/>
              </a:rPr>
              <a:t>Add to Name Page  - Write names on the board</a:t>
            </a:r>
          </a:p>
          <a:p>
            <a:pPr marL="609600" indent="-609600">
              <a:lnSpc>
                <a:spcPct val="90000"/>
              </a:lnSpc>
            </a:pPr>
            <a:r>
              <a:rPr lang="en-US" sz="2400" b="1" dirty="0" smtClean="0">
                <a:latin typeface="Arial Unicode MS" pitchFamily="34" charset="-128"/>
              </a:rPr>
              <a:t>Floral II – Name Card &amp; Syllabus due Friday</a:t>
            </a:r>
          </a:p>
          <a:p>
            <a:pPr marL="609600" indent="-609600">
              <a:lnSpc>
                <a:spcPct val="90000"/>
              </a:lnSpc>
            </a:pPr>
            <a:r>
              <a:rPr lang="en-US" sz="2400" b="1" dirty="0" smtClean="0">
                <a:latin typeface="Arial Unicode MS" pitchFamily="34" charset="-128"/>
              </a:rPr>
              <a:t>Floral Inventory presentation with Edit Signs  and Printed</a:t>
            </a:r>
          </a:p>
          <a:p>
            <a:pPr marL="594360" indent="-457200" fontAlgn="auto">
              <a:spcAft>
                <a:spcPts val="0"/>
              </a:spcAft>
              <a:buClr>
                <a:schemeClr val="tx1">
                  <a:shade val="95000"/>
                </a:schemeClr>
              </a:buClr>
              <a:buFont typeface="+mj-lt"/>
              <a:buAutoNum type="arabicPeriod"/>
              <a:defRPr/>
            </a:pPr>
            <a:r>
              <a:rPr lang="en-US" sz="2400" dirty="0" smtClean="0"/>
              <a:t>Check list on the door &amp; compare what is in the cabinet &amp; correct list as needed </a:t>
            </a:r>
          </a:p>
          <a:p>
            <a:pPr marL="594360" indent="-457200" fontAlgn="auto">
              <a:spcAft>
                <a:spcPts val="0"/>
              </a:spcAft>
              <a:buClr>
                <a:schemeClr val="tx1">
                  <a:shade val="95000"/>
                </a:schemeClr>
              </a:buClr>
              <a:buFont typeface="+mj-lt"/>
              <a:buAutoNum type="arabicPeriod"/>
              <a:defRPr/>
            </a:pPr>
            <a:r>
              <a:rPr lang="en-US" sz="2400" dirty="0" smtClean="0"/>
              <a:t>Present your cabinet with 3 samples in your hand 6. Return all items to the cabinet.</a:t>
            </a:r>
          </a:p>
          <a:p>
            <a:pPr marL="594360" indent="-457200" fontAlgn="auto">
              <a:spcAft>
                <a:spcPts val="0"/>
              </a:spcAft>
              <a:buClr>
                <a:schemeClr val="tx1">
                  <a:shade val="95000"/>
                </a:schemeClr>
              </a:buClr>
              <a:buFont typeface="+mj-lt"/>
              <a:buAutoNum type="arabicPeriod"/>
              <a:defRPr/>
            </a:pPr>
            <a:r>
              <a:rPr lang="en-US" sz="2400" dirty="0" smtClean="0"/>
              <a:t>Cabinet Inventory Presentation and Quiz Friday</a:t>
            </a:r>
          </a:p>
          <a:p>
            <a:pPr marL="609600" indent="-609600">
              <a:lnSpc>
                <a:spcPct val="90000"/>
              </a:lnSpc>
              <a:buFontTx/>
              <a:buNone/>
            </a:pPr>
            <a:endParaRPr lang="en-US" sz="2400" b="1" dirty="0" smtClean="0">
              <a:latin typeface="Arial Unicode MS" pitchFamily="34" charset="-128"/>
            </a:endParaRPr>
          </a:p>
        </p:txBody>
      </p:sp>
    </p:spTree>
    <p:extLst>
      <p:ext uri="{BB962C8B-B14F-4D97-AF65-F5344CB8AC3E}">
        <p14:creationId xmlns:p14="http://schemas.microsoft.com/office/powerpoint/2010/main" val="1499738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4400" dirty="0"/>
              <a:t>Introduction Presentation</a:t>
            </a:r>
            <a:endParaRPr lang="en-US" dirty="0"/>
          </a:p>
        </p:txBody>
      </p:sp>
      <p:sp>
        <p:nvSpPr>
          <p:cNvPr id="3" name="Content Placeholder 2"/>
          <p:cNvSpPr>
            <a:spLocks noGrp="1"/>
          </p:cNvSpPr>
          <p:nvPr>
            <p:ph idx="1"/>
          </p:nvPr>
        </p:nvSpPr>
        <p:spPr>
          <a:xfrm>
            <a:off x="152400" y="1219200"/>
            <a:ext cx="8991600" cy="5791200"/>
          </a:xfrm>
        </p:spPr>
        <p:txBody>
          <a:bodyPr/>
          <a:lstStyle/>
          <a:p>
            <a:pPr marL="136525" indent="0">
              <a:buNone/>
            </a:pPr>
            <a:r>
              <a:rPr lang="en-US" sz="4400" b="1" dirty="0" smtClean="0"/>
              <a:t>Find </a:t>
            </a:r>
            <a:r>
              <a:rPr lang="en-US" sz="4400" b="1" dirty="0"/>
              <a:t>a Buddy to </a:t>
            </a:r>
            <a:r>
              <a:rPr lang="en-US" sz="4400" b="1" dirty="0" smtClean="0"/>
              <a:t>Introduce</a:t>
            </a:r>
            <a:endParaRPr lang="en-US" sz="4400" b="1" dirty="0"/>
          </a:p>
          <a:p>
            <a:pPr lvl="1">
              <a:buFontTx/>
              <a:buChar char="-"/>
            </a:pPr>
            <a:r>
              <a:rPr lang="en-US" sz="4000" b="1" dirty="0"/>
              <a:t>Name ( First &amp; Last)</a:t>
            </a:r>
          </a:p>
          <a:p>
            <a:pPr lvl="1">
              <a:buFontTx/>
              <a:buChar char="-"/>
            </a:pPr>
            <a:r>
              <a:rPr lang="en-US" sz="4000" b="1" dirty="0"/>
              <a:t>Favorite </a:t>
            </a:r>
            <a:r>
              <a:rPr lang="en-US" sz="4000" b="1" dirty="0" smtClean="0"/>
              <a:t>Music Genre</a:t>
            </a:r>
            <a:endParaRPr lang="en-US" sz="4000" b="1" dirty="0"/>
          </a:p>
          <a:p>
            <a:pPr lvl="1">
              <a:buFontTx/>
              <a:buChar char="-"/>
            </a:pPr>
            <a:r>
              <a:rPr lang="en-US" sz="4000" b="1" dirty="0"/>
              <a:t>Favorite Ice Cream</a:t>
            </a:r>
          </a:p>
          <a:p>
            <a:pPr lvl="1">
              <a:buFontTx/>
              <a:buChar char="-"/>
            </a:pPr>
            <a:r>
              <a:rPr lang="en-US" sz="4000" b="1" dirty="0"/>
              <a:t>Best Summer Activity</a:t>
            </a:r>
          </a:p>
          <a:p>
            <a:pPr lvl="1">
              <a:buFontTx/>
              <a:buChar char="-"/>
            </a:pPr>
            <a:r>
              <a:rPr lang="en-US" sz="4000" b="1" dirty="0"/>
              <a:t>Family Description</a:t>
            </a:r>
          </a:p>
          <a:p>
            <a:pPr lvl="1">
              <a:buFontTx/>
              <a:buChar char="-"/>
            </a:pPr>
            <a:r>
              <a:rPr lang="en-US" sz="4000" b="1" dirty="0"/>
              <a:t>Dream </a:t>
            </a:r>
            <a:r>
              <a:rPr lang="en-US" sz="4000" b="1" dirty="0" smtClean="0"/>
              <a:t>College/after </a:t>
            </a:r>
            <a:r>
              <a:rPr lang="en-US" sz="4000" b="1" dirty="0"/>
              <a:t>Graduation Plans and Why</a:t>
            </a:r>
            <a:endParaRPr lang="en-US" sz="4000" dirty="0"/>
          </a:p>
        </p:txBody>
      </p:sp>
    </p:spTree>
    <p:extLst>
      <p:ext uri="{BB962C8B-B14F-4D97-AF65-F5344CB8AC3E}">
        <p14:creationId xmlns:p14="http://schemas.microsoft.com/office/powerpoint/2010/main" val="342455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52400"/>
            <a:ext cx="8229600" cy="1752600"/>
          </a:xfrm>
        </p:spPr>
        <p:txBody>
          <a:bodyPr/>
          <a:lstStyle/>
          <a:p>
            <a:pPr eaLnBrk="1" hangingPunct="1">
              <a:defRPr/>
            </a:pPr>
            <a:r>
              <a:rPr lang="en-US" sz="4000" dirty="0" smtClean="0"/>
              <a:t>Welcome to Back to School Night</a:t>
            </a:r>
            <a:br>
              <a:rPr lang="en-US" sz="4000" dirty="0" smtClean="0"/>
            </a:br>
            <a:r>
              <a:rPr lang="en-US" sz="3200" dirty="0" smtClean="0"/>
              <a:t>Mrs. Hepner 's Floriculture/Ag. Earth Class</a:t>
            </a:r>
          </a:p>
        </p:txBody>
      </p:sp>
      <p:sp>
        <p:nvSpPr>
          <p:cNvPr id="53251" name="Rectangle 3"/>
          <p:cNvSpPr>
            <a:spLocks noGrp="1" noChangeArrowheads="1"/>
          </p:cNvSpPr>
          <p:nvPr>
            <p:ph type="body" idx="1"/>
          </p:nvPr>
        </p:nvSpPr>
        <p:spPr>
          <a:xfrm>
            <a:off x="304800" y="1371600"/>
            <a:ext cx="8534400" cy="5486400"/>
          </a:xfrm>
        </p:spPr>
        <p:txBody>
          <a:bodyPr/>
          <a:lstStyle/>
          <a:p>
            <a:pPr eaLnBrk="1" hangingPunct="1">
              <a:defRPr/>
            </a:pPr>
            <a:r>
              <a:rPr lang="en-US" dirty="0" smtClean="0"/>
              <a:t>Introduction</a:t>
            </a:r>
          </a:p>
          <a:p>
            <a:pPr eaLnBrk="1" hangingPunct="1">
              <a:defRPr/>
            </a:pPr>
            <a:r>
              <a:rPr lang="en-US" dirty="0" smtClean="0"/>
              <a:t>Agenda &amp; Syllabus</a:t>
            </a:r>
          </a:p>
          <a:p>
            <a:pPr eaLnBrk="1" hangingPunct="1">
              <a:defRPr/>
            </a:pPr>
            <a:r>
              <a:rPr lang="en-US" dirty="0" smtClean="0"/>
              <a:t>Aries Sign up</a:t>
            </a:r>
          </a:p>
          <a:p>
            <a:pPr eaLnBrk="1" hangingPunct="1">
              <a:defRPr/>
            </a:pPr>
            <a:r>
              <a:rPr lang="en-US" dirty="0" smtClean="0"/>
              <a:t>Upcoming FFA Events</a:t>
            </a:r>
          </a:p>
          <a:p>
            <a:pPr lvl="1" eaLnBrk="1" hangingPunct="1">
              <a:defRPr/>
            </a:pPr>
            <a:r>
              <a:rPr lang="en-US" dirty="0" smtClean="0"/>
              <a:t>8-26 FFA Meeting in Theater @ 3:15pm</a:t>
            </a:r>
          </a:p>
          <a:p>
            <a:pPr lvl="1" eaLnBrk="1" hangingPunct="1">
              <a:defRPr/>
            </a:pPr>
            <a:r>
              <a:rPr lang="en-US" dirty="0"/>
              <a:t>9-11 Kid in a Box @ St. Bernard's </a:t>
            </a:r>
            <a:endParaRPr lang="en-US" dirty="0" smtClean="0"/>
          </a:p>
          <a:p>
            <a:pPr lvl="1" eaLnBrk="1" hangingPunct="1">
              <a:defRPr/>
            </a:pPr>
            <a:r>
              <a:rPr lang="en-US" dirty="0" smtClean="0"/>
              <a:t>9-16 FFA Meeting in Theater @ 3:15pm</a:t>
            </a:r>
          </a:p>
          <a:p>
            <a:pPr lvl="1" eaLnBrk="1" hangingPunct="1">
              <a:defRPr/>
            </a:pPr>
            <a:r>
              <a:rPr lang="en-US" dirty="0" smtClean="0"/>
              <a:t>9-30 Delta Cal Opening Closing contest</a:t>
            </a:r>
          </a:p>
          <a:p>
            <a:pPr lvl="1" eaLnBrk="1" hangingPunct="1">
              <a:defRPr/>
            </a:pPr>
            <a:r>
              <a:rPr lang="en-US" dirty="0" smtClean="0"/>
              <a:t>10-8 Greenhand Conference</a:t>
            </a:r>
          </a:p>
          <a:p>
            <a:pPr lvl="1" eaLnBrk="1" hangingPunct="1">
              <a:defRPr/>
            </a:pPr>
            <a:r>
              <a:rPr lang="en-US" dirty="0" smtClean="0"/>
              <a:t>10-10 Fall Festival</a:t>
            </a:r>
          </a:p>
          <a:p>
            <a:pPr lvl="1" eaLnBrk="1" hangingPunct="1">
              <a:defRPr/>
            </a:pPr>
            <a:r>
              <a:rPr lang="en-US" dirty="0" smtClean="0"/>
              <a:t>10-21 FFA Meeting in Theater @ 3:15</a:t>
            </a:r>
          </a:p>
          <a:p>
            <a:pPr lvl="1" eaLnBrk="1" hangingPunct="1">
              <a:defRPr/>
            </a:pPr>
            <a:r>
              <a:rPr lang="en-US" dirty="0" smtClean="0"/>
              <a:t>November - Poinsettia &amp; See’s Pre-Sale</a:t>
            </a:r>
          </a:p>
        </p:txBody>
      </p:sp>
    </p:spTree>
    <p:extLst>
      <p:ext uri="{BB962C8B-B14F-4D97-AF65-F5344CB8AC3E}">
        <p14:creationId xmlns:p14="http://schemas.microsoft.com/office/powerpoint/2010/main" val="2756293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pPr fontAlgn="auto">
              <a:spcAft>
                <a:spcPts val="0"/>
              </a:spcAft>
              <a:defRPr/>
            </a:pPr>
            <a:r>
              <a:rPr lang="en-US" sz="6600" dirty="0" smtClean="0">
                <a:latin typeface="Times New Roman" pitchFamily="18" charset="0"/>
              </a:rPr>
              <a:t>8/14/14 </a:t>
            </a:r>
            <a:r>
              <a:rPr lang="en-US" sz="6600" dirty="0">
                <a:latin typeface="Times New Roman" pitchFamily="18" charset="0"/>
              </a:rPr>
              <a:t>Agenda</a:t>
            </a:r>
          </a:p>
        </p:txBody>
      </p:sp>
      <p:sp>
        <p:nvSpPr>
          <p:cNvPr id="7171" name="Rectangle 3"/>
          <p:cNvSpPr>
            <a:spLocks noGrp="1" noChangeArrowheads="1"/>
          </p:cNvSpPr>
          <p:nvPr>
            <p:ph idx="1"/>
          </p:nvPr>
        </p:nvSpPr>
        <p:spPr>
          <a:xfrm>
            <a:off x="0" y="914400"/>
            <a:ext cx="9144000" cy="5943600"/>
          </a:xfrm>
        </p:spPr>
        <p:txBody>
          <a:bodyPr/>
          <a:lstStyle/>
          <a:p>
            <a:pPr marL="609600" indent="-609600">
              <a:lnSpc>
                <a:spcPct val="90000"/>
              </a:lnSpc>
            </a:pPr>
            <a:r>
              <a:rPr lang="en-US" sz="2400" b="1" dirty="0" smtClean="0">
                <a:latin typeface="Arial Unicode MS" pitchFamily="34" charset="-128"/>
              </a:rPr>
              <a:t>All – Sign in and warm up</a:t>
            </a:r>
          </a:p>
          <a:p>
            <a:pPr marL="609600" indent="-609600">
              <a:lnSpc>
                <a:spcPct val="90000"/>
              </a:lnSpc>
            </a:pPr>
            <a:r>
              <a:rPr lang="en-US" sz="2400" b="1" dirty="0" smtClean="0">
                <a:latin typeface="Arial Unicode MS" pitchFamily="34" charset="-128"/>
              </a:rPr>
              <a:t>All – Name  Card, Syllabus  and  Name List due  Fri.</a:t>
            </a:r>
          </a:p>
          <a:p>
            <a:pPr marL="609600" indent="-609600">
              <a:lnSpc>
                <a:spcPct val="90000"/>
              </a:lnSpc>
            </a:pPr>
            <a:r>
              <a:rPr lang="en-US" sz="2400" b="1" u="sng" dirty="0" smtClean="0">
                <a:latin typeface="Arial Unicode MS" pitchFamily="34" charset="-128"/>
              </a:rPr>
              <a:t>Friday is Last Day  - Tie A Tie for Points</a:t>
            </a:r>
          </a:p>
          <a:p>
            <a:pPr marL="609600" indent="-609600">
              <a:lnSpc>
                <a:spcPct val="90000"/>
              </a:lnSpc>
            </a:pPr>
            <a:r>
              <a:rPr lang="en-US" sz="2400" b="1" dirty="0" smtClean="0">
                <a:latin typeface="Arial Unicode MS" pitchFamily="34" charset="-128"/>
              </a:rPr>
              <a:t>Name Quiz on Friday</a:t>
            </a:r>
            <a:endParaRPr lang="en-US" sz="2400" b="1" dirty="0">
              <a:latin typeface="Arial Unicode MS" pitchFamily="34" charset="-128"/>
            </a:endParaRPr>
          </a:p>
          <a:p>
            <a:pPr marL="609600" indent="-609600">
              <a:lnSpc>
                <a:spcPct val="90000"/>
              </a:lnSpc>
            </a:pPr>
            <a:r>
              <a:rPr lang="en-US" sz="2400" b="1" dirty="0" smtClean="0">
                <a:latin typeface="Arial Unicode MS" pitchFamily="34" charset="-128"/>
              </a:rPr>
              <a:t>Monday 18h – Check out Text books – Bring ID</a:t>
            </a:r>
          </a:p>
          <a:p>
            <a:pPr marL="609600" indent="-609600">
              <a:lnSpc>
                <a:spcPct val="90000"/>
              </a:lnSpc>
            </a:pPr>
            <a:r>
              <a:rPr lang="en-US" sz="2400" b="1" dirty="0" smtClean="0">
                <a:latin typeface="Arial Unicode MS" pitchFamily="34" charset="-128"/>
              </a:rPr>
              <a:t>Mixer</a:t>
            </a:r>
          </a:p>
          <a:p>
            <a:pPr marL="609600" indent="-609600">
              <a:lnSpc>
                <a:spcPct val="90000"/>
              </a:lnSpc>
            </a:pPr>
            <a:r>
              <a:rPr lang="en-US" sz="2400" b="1" dirty="0" smtClean="0">
                <a:latin typeface="Arial Unicode MS" pitchFamily="34" charset="-128"/>
              </a:rPr>
              <a:t>Close Read - Water</a:t>
            </a:r>
          </a:p>
          <a:p>
            <a:pPr marL="609600" indent="-609600">
              <a:lnSpc>
                <a:spcPct val="90000"/>
              </a:lnSpc>
            </a:pPr>
            <a:endParaRPr lang="en-US" sz="2400" b="1" dirty="0" smtClean="0">
              <a:latin typeface="Arial Unicode MS" pitchFamily="34" charset="-128"/>
            </a:endParaRPr>
          </a:p>
          <a:p>
            <a:pPr marL="609600" indent="-609600">
              <a:lnSpc>
                <a:spcPct val="90000"/>
              </a:lnSpc>
            </a:pPr>
            <a:r>
              <a:rPr lang="en-US" sz="2400" b="1" dirty="0" smtClean="0">
                <a:latin typeface="Arial Unicode MS" pitchFamily="34" charset="-128"/>
              </a:rPr>
              <a:t>Floral II – Resume &amp; Cover Letter</a:t>
            </a:r>
          </a:p>
          <a:p>
            <a:pPr marL="609600" indent="-609600">
              <a:lnSpc>
                <a:spcPct val="90000"/>
              </a:lnSpc>
            </a:pPr>
            <a:r>
              <a:rPr lang="en-US" sz="2400" b="1" dirty="0" smtClean="0">
                <a:latin typeface="Arial Unicode MS" pitchFamily="34" charset="-128"/>
              </a:rPr>
              <a:t>Name Card &amp; Name Quiz on Friday</a:t>
            </a:r>
          </a:p>
          <a:p>
            <a:pPr marL="609600" indent="-609600">
              <a:lnSpc>
                <a:spcPct val="90000"/>
              </a:lnSpc>
            </a:pPr>
            <a:r>
              <a:rPr lang="en-US" sz="2400" b="1" dirty="0" smtClean="0">
                <a:latin typeface="Arial Unicode MS" pitchFamily="34" charset="-128"/>
              </a:rPr>
              <a:t>Floral Inventory presentation with New Signs Printed</a:t>
            </a:r>
          </a:p>
          <a:p>
            <a:pPr marL="594360" indent="-457200" fontAlgn="auto">
              <a:spcAft>
                <a:spcPts val="0"/>
              </a:spcAft>
              <a:buClr>
                <a:schemeClr val="tx1">
                  <a:shade val="95000"/>
                </a:schemeClr>
              </a:buClr>
              <a:buFont typeface="+mj-lt"/>
              <a:buAutoNum type="arabicPeriod"/>
              <a:defRPr/>
            </a:pPr>
            <a:r>
              <a:rPr lang="en-US" sz="2400" dirty="0" smtClean="0"/>
              <a:t>Check list on the door &amp; compare what is in the cabinet &amp; correct list as needed </a:t>
            </a:r>
          </a:p>
          <a:p>
            <a:pPr marL="594360" indent="-457200" fontAlgn="auto">
              <a:spcAft>
                <a:spcPts val="0"/>
              </a:spcAft>
              <a:buClr>
                <a:schemeClr val="tx1">
                  <a:shade val="95000"/>
                </a:schemeClr>
              </a:buClr>
              <a:buFont typeface="+mj-lt"/>
              <a:buAutoNum type="arabicPeriod"/>
              <a:defRPr/>
            </a:pPr>
            <a:r>
              <a:rPr lang="en-US" sz="2400" dirty="0" smtClean="0"/>
              <a:t>Present your cabinet with 3 samples in your hand 6. Return all items to the cabinet.</a:t>
            </a:r>
          </a:p>
          <a:p>
            <a:pPr marL="594360" indent="-457200" fontAlgn="auto">
              <a:spcAft>
                <a:spcPts val="0"/>
              </a:spcAft>
              <a:buClr>
                <a:schemeClr val="tx1">
                  <a:shade val="95000"/>
                </a:schemeClr>
              </a:buClr>
              <a:buFont typeface="+mj-lt"/>
              <a:buAutoNum type="arabicPeriod"/>
              <a:defRPr/>
            </a:pPr>
            <a:r>
              <a:rPr lang="en-US" sz="2400" dirty="0" smtClean="0"/>
              <a:t>Cabinet Inventory Presentation and Quiz on Friday</a:t>
            </a:r>
          </a:p>
          <a:p>
            <a:pPr marL="609600" indent="-609600">
              <a:lnSpc>
                <a:spcPct val="90000"/>
              </a:lnSpc>
              <a:buFontTx/>
              <a:buNone/>
            </a:pPr>
            <a:endParaRPr lang="en-US" sz="2400" b="1" dirty="0" smtClean="0">
              <a:latin typeface="Arial Unicode MS" pitchFamily="34" charset="-128"/>
            </a:endParaRPr>
          </a:p>
        </p:txBody>
      </p:sp>
    </p:spTree>
    <p:extLst>
      <p:ext uri="{BB962C8B-B14F-4D97-AF65-F5344CB8AC3E}">
        <p14:creationId xmlns:p14="http://schemas.microsoft.com/office/powerpoint/2010/main" val="444203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 y="0"/>
            <a:ext cx="9144000" cy="1600200"/>
          </a:xfrm>
        </p:spPr>
        <p:txBody>
          <a:bodyPr>
            <a:normAutofit fontScale="90000"/>
          </a:bodyPr>
          <a:lstStyle/>
          <a:p>
            <a:r>
              <a:rPr lang="en-US" sz="5300" dirty="0" smtClean="0"/>
              <a:t>Syllabus Warm-Up/EC to be</a:t>
            </a:r>
            <a:br>
              <a:rPr lang="en-US" sz="5300" dirty="0" smtClean="0"/>
            </a:br>
            <a:r>
              <a:rPr lang="en-US" sz="5300" dirty="0" smtClean="0"/>
              <a:t>Answers on your Name List/Quiz</a:t>
            </a:r>
            <a:r>
              <a:rPr lang="en-US" sz="6600" dirty="0" smtClean="0"/>
              <a:t>.</a:t>
            </a:r>
            <a:endParaRPr lang="en-US" sz="6600" dirty="0"/>
          </a:p>
        </p:txBody>
      </p:sp>
      <p:sp>
        <p:nvSpPr>
          <p:cNvPr id="3" name="Content Placeholder 2"/>
          <p:cNvSpPr>
            <a:spLocks noGrp="1"/>
          </p:cNvSpPr>
          <p:nvPr>
            <p:ph idx="1"/>
          </p:nvPr>
        </p:nvSpPr>
        <p:spPr>
          <a:xfrm>
            <a:off x="0" y="1600200"/>
            <a:ext cx="9144000" cy="5105400"/>
          </a:xfrm>
        </p:spPr>
        <p:txBody>
          <a:bodyPr/>
          <a:lstStyle/>
          <a:p>
            <a:pPr marL="650875" indent="-514350">
              <a:buFont typeface="+mj-lt"/>
              <a:buAutoNum type="arabicPeriod"/>
            </a:pPr>
            <a:r>
              <a:rPr lang="en-US" sz="3400" dirty="0" smtClean="0"/>
              <a:t>What is the best way for parents to get grade info?</a:t>
            </a:r>
          </a:p>
          <a:p>
            <a:pPr marL="650875" indent="-514350">
              <a:buFont typeface="+mj-lt"/>
              <a:buAutoNum type="arabicPeriod"/>
            </a:pPr>
            <a:r>
              <a:rPr lang="en-US" sz="3400" dirty="0" smtClean="0"/>
              <a:t>What is the best way to contact Mrs. Hepner?</a:t>
            </a:r>
          </a:p>
          <a:p>
            <a:pPr marL="650875" indent="-514350">
              <a:buFont typeface="+mj-lt"/>
              <a:buAutoNum type="arabicPeriod"/>
            </a:pPr>
            <a:r>
              <a:rPr lang="en-US" sz="3400" dirty="0" smtClean="0"/>
              <a:t>List 3 things you will learn about this year in class?</a:t>
            </a:r>
          </a:p>
          <a:p>
            <a:pPr marL="650875" indent="-514350">
              <a:buFont typeface="+mj-lt"/>
              <a:buAutoNum type="arabicPeriod"/>
            </a:pPr>
            <a:r>
              <a:rPr lang="en-US" sz="3400" dirty="0" smtClean="0"/>
              <a:t>If you use bad word, what is your punishment?</a:t>
            </a:r>
          </a:p>
          <a:p>
            <a:pPr marL="650875" indent="-514350">
              <a:buFont typeface="+mj-lt"/>
              <a:buAutoNum type="arabicPeriod"/>
            </a:pPr>
            <a:r>
              <a:rPr lang="en-US" sz="3400" dirty="0" smtClean="0"/>
              <a:t>What percent of your grade is classwork?</a:t>
            </a:r>
          </a:p>
          <a:p>
            <a:pPr marL="650875" indent="-514350">
              <a:buFont typeface="+mj-lt"/>
              <a:buAutoNum type="arabicPeriod"/>
            </a:pPr>
            <a:r>
              <a:rPr lang="en-US" sz="1000" dirty="0" smtClean="0"/>
              <a:t>How often do you have homework in this class?</a:t>
            </a:r>
          </a:p>
          <a:p>
            <a:pPr marL="650875" indent="-514350">
              <a:buFont typeface="+mj-lt"/>
              <a:buAutoNum type="arabicPeriod"/>
            </a:pPr>
            <a:r>
              <a:rPr lang="en-US" sz="1000" dirty="0" smtClean="0"/>
              <a:t>List 3 recommended materials for this class.</a:t>
            </a:r>
          </a:p>
          <a:p>
            <a:pPr marL="650875" indent="-514350">
              <a:buFont typeface="+mj-lt"/>
              <a:buAutoNum type="arabicPeriod"/>
            </a:pPr>
            <a:r>
              <a:rPr lang="en-US" sz="1000" dirty="0" smtClean="0"/>
              <a:t>How much does each student cost in this class?</a:t>
            </a:r>
          </a:p>
          <a:p>
            <a:pPr marL="650875" indent="-514350">
              <a:buFont typeface="+mj-lt"/>
              <a:buAutoNum type="arabicPeriod"/>
            </a:pPr>
            <a:r>
              <a:rPr lang="en-US" sz="1000" dirty="0" smtClean="0"/>
              <a:t>When is the syllabus due for full credit?</a:t>
            </a:r>
            <a:endParaRPr lang="en-US" sz="1000" dirty="0"/>
          </a:p>
        </p:txBody>
      </p:sp>
    </p:spTree>
    <p:extLst>
      <p:ext uri="{BB962C8B-B14F-4D97-AF65-F5344CB8AC3E}">
        <p14:creationId xmlns:p14="http://schemas.microsoft.com/office/powerpoint/2010/main" val="2372973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Inventory Quiz</a:t>
            </a:r>
            <a:endParaRPr lang="en-US" dirty="0"/>
          </a:p>
        </p:txBody>
      </p:sp>
      <p:sp>
        <p:nvSpPr>
          <p:cNvPr id="3" name="Rectangle 2"/>
          <p:cNvSpPr/>
          <p:nvPr/>
        </p:nvSpPr>
        <p:spPr>
          <a:xfrm>
            <a:off x="0" y="1143000"/>
            <a:ext cx="9144000" cy="6063198"/>
          </a:xfrm>
          <a:prstGeom prst="rect">
            <a:avLst/>
          </a:prstGeom>
        </p:spPr>
        <p:txBody>
          <a:bodyPr wrap="square">
            <a:spAutoFit/>
          </a:bodyPr>
          <a:lstStyle/>
          <a:p>
            <a:pPr>
              <a:defRPr/>
            </a:pPr>
            <a:r>
              <a:rPr lang="en-US" sz="3600" dirty="0"/>
              <a:t>1.   Which cabinet has </a:t>
            </a:r>
            <a:r>
              <a:rPr lang="en-US" sz="3600" dirty="0" smtClean="0"/>
              <a:t>Winter Holiday </a:t>
            </a:r>
            <a:r>
              <a:rPr lang="en-US" sz="3600" dirty="0"/>
              <a:t>stuff?</a:t>
            </a:r>
          </a:p>
          <a:p>
            <a:pPr>
              <a:defRPr/>
            </a:pPr>
            <a:r>
              <a:rPr lang="en-US" sz="3600" dirty="0"/>
              <a:t>2.   Which cabinet has cardets?</a:t>
            </a:r>
          </a:p>
          <a:p>
            <a:pPr>
              <a:defRPr/>
            </a:pPr>
            <a:r>
              <a:rPr lang="en-US" sz="3600" dirty="0"/>
              <a:t>3.  </a:t>
            </a:r>
            <a:r>
              <a:rPr lang="en-US" sz="3600" dirty="0" smtClean="0"/>
              <a:t>Which </a:t>
            </a:r>
            <a:r>
              <a:rPr lang="en-US" sz="3600" dirty="0"/>
              <a:t>cabinet has ribbon &amp; office supplies?</a:t>
            </a:r>
          </a:p>
          <a:p>
            <a:pPr>
              <a:defRPr/>
            </a:pPr>
            <a:r>
              <a:rPr lang="en-US" sz="3600" dirty="0" smtClean="0"/>
              <a:t>4.   </a:t>
            </a:r>
            <a:r>
              <a:rPr lang="en-US" sz="3600" dirty="0"/>
              <a:t>Which cabinet has spray paint?</a:t>
            </a:r>
          </a:p>
          <a:p>
            <a:pPr>
              <a:defRPr/>
            </a:pPr>
            <a:r>
              <a:rPr lang="en-US" sz="3600" dirty="0" smtClean="0"/>
              <a:t>5.   </a:t>
            </a:r>
            <a:r>
              <a:rPr lang="en-US" sz="3600" dirty="0"/>
              <a:t>Cleaning supplies can be found where?</a:t>
            </a:r>
          </a:p>
          <a:p>
            <a:pPr>
              <a:defRPr/>
            </a:pPr>
            <a:r>
              <a:rPr lang="en-US" sz="3600" dirty="0" smtClean="0"/>
              <a:t>6.   </a:t>
            </a:r>
            <a:r>
              <a:rPr lang="en-US" sz="3600" dirty="0"/>
              <a:t>Large vases can be found where?</a:t>
            </a:r>
          </a:p>
          <a:p>
            <a:pPr>
              <a:defRPr/>
            </a:pPr>
            <a:r>
              <a:rPr lang="en-US" sz="3600" dirty="0"/>
              <a:t>7</a:t>
            </a:r>
            <a:r>
              <a:rPr lang="en-US" sz="3600" dirty="0" smtClean="0"/>
              <a:t>.   </a:t>
            </a:r>
            <a:r>
              <a:rPr lang="en-US" sz="3600" dirty="0"/>
              <a:t>Curling ribbon &amp; </a:t>
            </a:r>
            <a:r>
              <a:rPr lang="en-US" sz="3600" dirty="0" smtClean="0"/>
              <a:t>balloons are where</a:t>
            </a:r>
            <a:r>
              <a:rPr lang="en-US" sz="3600" dirty="0"/>
              <a:t>?</a:t>
            </a:r>
          </a:p>
          <a:p>
            <a:pPr>
              <a:defRPr/>
            </a:pPr>
            <a:r>
              <a:rPr lang="en-US" sz="3600" dirty="0"/>
              <a:t>8</a:t>
            </a:r>
            <a:r>
              <a:rPr lang="en-US" sz="3600" dirty="0" smtClean="0"/>
              <a:t>.  What </a:t>
            </a:r>
            <a:r>
              <a:rPr lang="en-US" sz="3600" dirty="0"/>
              <a:t>is in cabinet # 3?  </a:t>
            </a:r>
            <a:r>
              <a:rPr lang="en-US" sz="3600" dirty="0" smtClean="0"/>
              <a:t>2 examples? </a:t>
            </a:r>
            <a:endParaRPr lang="en-US" sz="3600" dirty="0"/>
          </a:p>
          <a:p>
            <a:pPr marL="514350" indent="-514350">
              <a:buFontTx/>
              <a:buAutoNum type="arabicPeriod" startAt="10"/>
              <a:defRPr/>
            </a:pPr>
            <a:r>
              <a:rPr lang="en-US" sz="3600" dirty="0"/>
              <a:t>What is in cabinet # 4?  </a:t>
            </a:r>
            <a:r>
              <a:rPr lang="en-US" sz="3600" dirty="0" smtClean="0"/>
              <a:t>2 examples?  </a:t>
            </a:r>
            <a:endParaRPr lang="en-US" sz="3600" dirty="0"/>
          </a:p>
          <a:p>
            <a:pPr marL="514350" indent="-514350">
              <a:buFontTx/>
              <a:buAutoNum type="arabicPeriod" startAt="10"/>
              <a:defRPr/>
            </a:pP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026" name="Picture 2" descr="C:\Users\mhepner\AppData\Local\Microsoft\Windows\Temporary Internet Files\Content.Outlook\9OIZKA3A\photo 1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57626"/>
            <a:ext cx="4835380" cy="57179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hepner\AppData\Local\Microsoft\Windows\Temporary Internet Files\Content.Outlook\9OIZKA3A\photo 4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894"/>
            <a:ext cx="3833813" cy="820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4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fontAlgn="auto">
              <a:spcAft>
                <a:spcPts val="0"/>
              </a:spcAft>
              <a:defRPr/>
            </a:pPr>
            <a:r>
              <a:rPr lang="en-US" sz="6600" dirty="0" smtClean="0"/>
              <a:t>8/17/15 </a:t>
            </a:r>
            <a:r>
              <a:rPr lang="en-US" sz="6600" dirty="0"/>
              <a:t>Agenda</a:t>
            </a:r>
          </a:p>
        </p:txBody>
      </p:sp>
      <p:sp>
        <p:nvSpPr>
          <p:cNvPr id="9219" name="Rectangle 3"/>
          <p:cNvSpPr>
            <a:spLocks noGrp="1" noChangeArrowheads="1"/>
          </p:cNvSpPr>
          <p:nvPr>
            <p:ph idx="1"/>
          </p:nvPr>
        </p:nvSpPr>
        <p:spPr>
          <a:xfrm>
            <a:off x="0" y="1295400"/>
            <a:ext cx="9144000" cy="5562600"/>
          </a:xfrm>
        </p:spPr>
        <p:txBody>
          <a:bodyPr/>
          <a:lstStyle/>
          <a:p>
            <a:r>
              <a:rPr lang="en-US" sz="2400" b="1" dirty="0" smtClean="0"/>
              <a:t>All </a:t>
            </a:r>
            <a:r>
              <a:rPr lang="en-US" sz="2400" b="1" dirty="0"/>
              <a:t>– Seating Chart – Find your Name Card</a:t>
            </a:r>
          </a:p>
          <a:p>
            <a:r>
              <a:rPr lang="en-US" sz="2400" b="1" dirty="0" smtClean="0">
                <a:latin typeface="Arial Unicode MS" pitchFamily="34" charset="-128"/>
              </a:rPr>
              <a:t>All - Agenda </a:t>
            </a:r>
            <a:r>
              <a:rPr lang="en-US" sz="2400" b="1" dirty="0">
                <a:latin typeface="Arial Unicode MS" pitchFamily="34" charset="-128"/>
              </a:rPr>
              <a:t>Log: </a:t>
            </a:r>
            <a:r>
              <a:rPr lang="en-US" sz="2400" b="1" dirty="0" smtClean="0">
                <a:latin typeface="Arial Unicode MS" pitchFamily="34" charset="-128"/>
              </a:rPr>
              <a:t>Ag Challenge</a:t>
            </a:r>
            <a:endParaRPr lang="en-US" sz="2400" b="1" dirty="0">
              <a:latin typeface="Arial Unicode MS" pitchFamily="34" charset="-128"/>
            </a:endParaRPr>
          </a:p>
          <a:p>
            <a:r>
              <a:rPr lang="en-US" sz="2400" b="1" dirty="0" smtClean="0">
                <a:latin typeface="Arial Unicode MS" pitchFamily="34" charset="-128"/>
              </a:rPr>
              <a:t>All - </a:t>
            </a:r>
            <a:r>
              <a:rPr lang="en-US" sz="2400" u="sng" dirty="0"/>
              <a:t>New Horizon – </a:t>
            </a:r>
            <a:r>
              <a:rPr lang="en-US" sz="2400" u="sng" dirty="0" smtClean="0"/>
              <a:t>table share Presentation</a:t>
            </a:r>
          </a:p>
          <a:p>
            <a:pPr lvl="1"/>
            <a:r>
              <a:rPr lang="en-US" b="1" dirty="0" smtClean="0">
                <a:latin typeface="Arial Unicode MS" pitchFamily="34" charset="-128"/>
              </a:rPr>
              <a:t>Page 26 – How do you learn?</a:t>
            </a:r>
            <a:endParaRPr lang="en-US" u="sng" dirty="0"/>
          </a:p>
          <a:p>
            <a:pPr lvl="1"/>
            <a:r>
              <a:rPr lang="en-US" b="1" dirty="0" smtClean="0">
                <a:latin typeface="Arial Unicode MS" pitchFamily="34" charset="-128"/>
              </a:rPr>
              <a:t>List 3 facts to share about your learning method.</a:t>
            </a:r>
          </a:p>
          <a:p>
            <a:pPr lvl="1"/>
            <a:r>
              <a:rPr lang="en-US" b="1" dirty="0">
                <a:latin typeface="Arial Unicode MS" pitchFamily="34" charset="-128"/>
              </a:rPr>
              <a:t> </a:t>
            </a:r>
            <a:r>
              <a:rPr lang="en-US" b="1" dirty="0" smtClean="0">
                <a:latin typeface="Arial Unicode MS" pitchFamily="34" charset="-128"/>
              </a:rPr>
              <a:t>cut and paste info into your note book</a:t>
            </a:r>
            <a:r>
              <a:rPr lang="en-US" sz="2000" b="1" dirty="0" smtClean="0">
                <a:latin typeface="Arial Unicode MS" pitchFamily="34" charset="-128"/>
              </a:rPr>
              <a:t>.</a:t>
            </a:r>
          </a:p>
          <a:p>
            <a:r>
              <a:rPr lang="en-US" sz="2400" b="1" dirty="0" smtClean="0"/>
              <a:t>Floral II – Hire Me First Profile ;  </a:t>
            </a:r>
            <a:r>
              <a:rPr lang="en-US" sz="2400" b="1" u="sng" dirty="0" smtClean="0"/>
              <a:t>hiremefirst.org</a:t>
            </a:r>
            <a:endParaRPr lang="en-US" sz="2400" b="1" dirty="0" smtClean="0"/>
          </a:p>
          <a:p>
            <a:r>
              <a:rPr lang="en-US" sz="2400" b="1" dirty="0" smtClean="0"/>
              <a:t>Resume &amp; Inventory Cabinet Labels Typed</a:t>
            </a:r>
          </a:p>
          <a:p>
            <a:r>
              <a:rPr lang="en-US" sz="2400" b="1" dirty="0" smtClean="0"/>
              <a:t>Resume and Cover letter review</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Warm Up Guidelines</a:t>
            </a:r>
            <a:endParaRPr lang="en-US" sz="4400" b="1" dirty="0"/>
          </a:p>
        </p:txBody>
      </p:sp>
      <p:sp>
        <p:nvSpPr>
          <p:cNvPr id="3" name="Content Placeholder 2"/>
          <p:cNvSpPr>
            <a:spLocks noGrp="1"/>
          </p:cNvSpPr>
          <p:nvPr>
            <p:ph sz="half" idx="1"/>
          </p:nvPr>
        </p:nvSpPr>
        <p:spPr>
          <a:xfrm>
            <a:off x="282462" y="1600200"/>
            <a:ext cx="7489937" cy="4525963"/>
          </a:xfrm>
        </p:spPr>
        <p:txBody>
          <a:bodyPr>
            <a:noAutofit/>
          </a:bodyPr>
          <a:lstStyle/>
          <a:p>
            <a:r>
              <a:rPr lang="en-US" sz="3600" b="1" dirty="0" smtClean="0"/>
              <a:t>Write out question  and answer</a:t>
            </a:r>
          </a:p>
          <a:p>
            <a:r>
              <a:rPr lang="en-US" sz="3600" b="1" dirty="0" smtClean="0"/>
              <a:t>Write out each item of the agenda (Objective)</a:t>
            </a:r>
          </a:p>
          <a:p>
            <a:r>
              <a:rPr lang="en-US" sz="3600" b="1" dirty="0" smtClean="0"/>
              <a:t>Notes may be used</a:t>
            </a:r>
          </a:p>
          <a:p>
            <a:r>
              <a:rPr lang="en-US" sz="3600" b="1" dirty="0" smtClean="0"/>
              <a:t>Warm up questions are often test questions. </a:t>
            </a:r>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74335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 8/17 Warm Up</a:t>
            </a:r>
            <a:endParaRPr lang="en-US" dirty="0"/>
          </a:p>
        </p:txBody>
      </p:sp>
      <p:sp>
        <p:nvSpPr>
          <p:cNvPr id="5" name="Content Placeholder 4"/>
          <p:cNvSpPr>
            <a:spLocks noGrp="1"/>
          </p:cNvSpPr>
          <p:nvPr>
            <p:ph sz="half" idx="1"/>
          </p:nvPr>
        </p:nvSpPr>
        <p:spPr/>
        <p:txBody>
          <a:bodyPr/>
          <a:lstStyle/>
          <a:p>
            <a:r>
              <a:rPr lang="en-US" sz="4000" dirty="0" smtClean="0"/>
              <a:t>Agriculture Group Challenge</a:t>
            </a:r>
          </a:p>
          <a:p>
            <a:endParaRPr lang="en-US" sz="4000" dirty="0"/>
          </a:p>
          <a:p>
            <a:r>
              <a:rPr lang="en-US" sz="4000" dirty="0" smtClean="0"/>
              <a:t>Take out- pen/pencil, notebook or paper</a:t>
            </a:r>
            <a:endParaRPr lang="en-US" sz="4000" dirty="0"/>
          </a:p>
        </p:txBody>
      </p:sp>
      <p:sp>
        <p:nvSpPr>
          <p:cNvPr id="6" name="Content Placeholder 5"/>
          <p:cNvSpPr>
            <a:spLocks noGrp="1"/>
          </p:cNvSpPr>
          <p:nvPr>
            <p:ph sz="half" idx="2"/>
          </p:nvPr>
        </p:nvSpPr>
        <p:spPr/>
        <p:txBody>
          <a:bodyPr/>
          <a:lstStyle/>
          <a:p>
            <a:r>
              <a:rPr lang="en-US" sz="4400" dirty="0" smtClean="0"/>
              <a:t> How are Bees important to Agriculture?</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267200"/>
            <a:ext cx="32766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589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Challenge</a:t>
            </a:r>
            <a:endParaRPr lang="en-US" dirty="0"/>
          </a:p>
        </p:txBody>
      </p:sp>
      <p:sp>
        <p:nvSpPr>
          <p:cNvPr id="3" name="Content Placeholder 2"/>
          <p:cNvSpPr>
            <a:spLocks noGrp="1"/>
          </p:cNvSpPr>
          <p:nvPr>
            <p:ph sz="half" idx="1"/>
          </p:nvPr>
        </p:nvSpPr>
        <p:spPr>
          <a:xfrm>
            <a:off x="266700" y="1524000"/>
            <a:ext cx="4648200" cy="4572000"/>
          </a:xfrm>
        </p:spPr>
        <p:txBody>
          <a:bodyPr/>
          <a:lstStyle/>
          <a:p>
            <a:pPr marL="0" indent="0">
              <a:buNone/>
            </a:pPr>
            <a:r>
              <a:rPr lang="en-US" sz="3200" b="1" dirty="0" smtClean="0"/>
              <a:t>Today will serve as an introduction to topics in agriculture.</a:t>
            </a:r>
          </a:p>
          <a:p>
            <a:pPr marL="0" indent="0">
              <a:buNone/>
            </a:pPr>
            <a:endParaRPr lang="en-US" sz="3200" b="1" dirty="0" smtClean="0"/>
          </a:p>
          <a:p>
            <a:pPr marL="0" indent="0">
              <a:buNone/>
            </a:pPr>
            <a:r>
              <a:rPr lang="en-US" sz="3200" b="1" dirty="0" smtClean="0"/>
              <a:t>You be will learning some basics on crops and topics in agriculture while working with your lab  groups </a:t>
            </a:r>
            <a:endParaRPr lang="en-US" sz="3200" b="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07109" y="2514600"/>
            <a:ext cx="3723861" cy="3048000"/>
          </a:xfrm>
        </p:spPr>
      </p:pic>
    </p:spTree>
    <p:extLst>
      <p:ext uri="{BB962C8B-B14F-4D97-AF65-F5344CB8AC3E}">
        <p14:creationId xmlns:p14="http://schemas.microsoft.com/office/powerpoint/2010/main" val="136638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229600" cy="1066800"/>
          </a:xfrm>
        </p:spPr>
        <p:txBody>
          <a:bodyPr>
            <a:normAutofit fontScale="90000"/>
          </a:bodyPr>
          <a:lstStyle/>
          <a:p>
            <a:pPr fontAlgn="auto">
              <a:spcAft>
                <a:spcPts val="0"/>
              </a:spcAft>
              <a:defRPr/>
            </a:pPr>
            <a:r>
              <a:rPr lang="en-US" sz="6600" dirty="0" smtClean="0"/>
              <a:t>8/18-19/15 </a:t>
            </a:r>
            <a:r>
              <a:rPr lang="en-US" sz="6600" dirty="0"/>
              <a:t>Agenda</a:t>
            </a:r>
          </a:p>
        </p:txBody>
      </p:sp>
      <p:sp>
        <p:nvSpPr>
          <p:cNvPr id="11267" name="Rectangle 3"/>
          <p:cNvSpPr>
            <a:spLocks noGrp="1" noChangeArrowheads="1"/>
          </p:cNvSpPr>
          <p:nvPr>
            <p:ph idx="1"/>
          </p:nvPr>
        </p:nvSpPr>
        <p:spPr>
          <a:xfrm>
            <a:off x="0" y="1371600"/>
            <a:ext cx="9144000" cy="5486400"/>
          </a:xfrm>
        </p:spPr>
        <p:txBody>
          <a:bodyPr/>
          <a:lstStyle/>
          <a:p>
            <a:r>
              <a:rPr lang="en-US" b="1" dirty="0" smtClean="0"/>
              <a:t>All – Make Up pictures tomorrow.</a:t>
            </a:r>
          </a:p>
          <a:p>
            <a:r>
              <a:rPr lang="en-US" b="1" dirty="0" smtClean="0"/>
              <a:t>All – Review Ag Challenge</a:t>
            </a:r>
          </a:p>
          <a:p>
            <a:r>
              <a:rPr lang="en-US" b="1" u="sng" dirty="0" smtClean="0">
                <a:latin typeface="Times New Roman" pitchFamily="18" charset="0"/>
                <a:cs typeface="Times New Roman" pitchFamily="18" charset="0"/>
              </a:rPr>
              <a:t>Ag. Earth – Scientific Method and Plant Corn Seeds</a:t>
            </a:r>
          </a:p>
          <a:p>
            <a:r>
              <a:rPr lang="en-US" b="1" u="sng" dirty="0" smtClean="0">
                <a:latin typeface="Times New Roman" pitchFamily="18" charset="0"/>
                <a:cs typeface="Times New Roman" pitchFamily="18" charset="0"/>
              </a:rPr>
              <a:t>Floral I –</a:t>
            </a:r>
            <a:r>
              <a:rPr lang="en-US" b="1" dirty="0" smtClean="0">
                <a:latin typeface="Arial Unicode MS" pitchFamily="34" charset="-128"/>
              </a:rPr>
              <a:t> Careers- </a:t>
            </a:r>
            <a:r>
              <a:rPr lang="en-US" b="1" dirty="0" smtClean="0"/>
              <a:t>How </a:t>
            </a:r>
            <a:r>
              <a:rPr lang="en-US" b="1" dirty="0"/>
              <a:t>Much is High School Worth</a:t>
            </a:r>
            <a:r>
              <a:rPr lang="en-US" b="1" dirty="0" smtClean="0"/>
              <a:t>?</a:t>
            </a:r>
            <a:endParaRPr lang="en-US" b="1" dirty="0" smtClean="0">
              <a:latin typeface="Arial Unicode MS" pitchFamily="34" charset="-128"/>
            </a:endParaRPr>
          </a:p>
          <a:p>
            <a:r>
              <a:rPr lang="en-US" u="sng" dirty="0" smtClean="0"/>
              <a:t>2</a:t>
            </a:r>
            <a:r>
              <a:rPr lang="en-US" u="sng" baseline="30000" dirty="0" smtClean="0"/>
              <a:t>nd</a:t>
            </a:r>
            <a:r>
              <a:rPr lang="en-US" u="sng" dirty="0" smtClean="0"/>
              <a:t> Warm UP–</a:t>
            </a:r>
            <a:r>
              <a:rPr lang="en-US" b="1" u="sng" dirty="0" smtClean="0"/>
              <a:t>What are your personal top 5 career options?  </a:t>
            </a:r>
            <a:r>
              <a:rPr lang="en-US" b="1" u="sng" dirty="0"/>
              <a:t>Why </a:t>
            </a:r>
            <a:r>
              <a:rPr lang="en-US" b="1" u="sng" dirty="0" smtClean="0"/>
              <a:t>? 50 </a:t>
            </a:r>
            <a:r>
              <a:rPr lang="en-US" b="1" u="sng" dirty="0"/>
              <a:t>words min.)</a:t>
            </a:r>
            <a:endParaRPr lang="en-US" b="1" dirty="0"/>
          </a:p>
          <a:p>
            <a:r>
              <a:rPr lang="en-US" b="1" u="sng" dirty="0"/>
              <a:t>All - Unison </a:t>
            </a:r>
            <a:r>
              <a:rPr lang="en-US" b="1" u="sng" dirty="0" smtClean="0"/>
              <a:t>Practice</a:t>
            </a:r>
            <a:r>
              <a:rPr lang="en-US" b="1" u="sng" dirty="0"/>
              <a:t>; Gavel Tap Practice – 3=up, 1= </a:t>
            </a:r>
            <a:r>
              <a:rPr lang="en-US" b="1" u="sng" dirty="0" smtClean="0"/>
              <a:t>Sit</a:t>
            </a:r>
            <a:endParaRPr lang="en-US" sz="36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Floral II -  Hire Me First – </a:t>
            </a:r>
            <a:r>
              <a:rPr lang="en-US" sz="2400" b="1" u="sng" dirty="0"/>
              <a:t>hiremefirst.org</a:t>
            </a:r>
            <a:endParaRPr lang="en-US" sz="2400" b="1" dirty="0"/>
          </a:p>
          <a:p>
            <a:pPr marL="663575" lvl="1" indent="-342900">
              <a:lnSpc>
                <a:spcPct val="90000"/>
              </a:lnSpc>
              <a:buFont typeface="Wingdings" pitchFamily="2" charset="2"/>
              <a:buChar char="q"/>
            </a:pPr>
            <a:r>
              <a:rPr lang="en-US" sz="3200" b="1" dirty="0" smtClean="0">
                <a:latin typeface="Times New Roman" pitchFamily="18" charset="0"/>
                <a:cs typeface="Times New Roman" pitchFamily="18" charset="0"/>
              </a:rPr>
              <a:t>Review Resume &amp; Cover Letter</a:t>
            </a:r>
          </a:p>
          <a:p>
            <a:pPr marL="663575" lvl="1" indent="-342900">
              <a:lnSpc>
                <a:spcPct val="90000"/>
              </a:lnSpc>
              <a:buFont typeface="Wingdings" pitchFamily="2" charset="2"/>
              <a:buChar char="q"/>
            </a:pPr>
            <a:r>
              <a:rPr lang="en-US" sz="3200" b="1" dirty="0" smtClean="0">
                <a:latin typeface="Times New Roman" pitchFamily="18" charset="0"/>
                <a:cs typeface="Times New Roman" pitchFamily="18" charset="0"/>
              </a:rPr>
              <a:t>Inventory Sheet</a:t>
            </a:r>
            <a:endParaRPr lang="en-US" sz="3200" b="1" dirty="0">
              <a:latin typeface="Times New Roman" pitchFamily="18" charset="0"/>
              <a:cs typeface="Times New Roman" pitchFamily="18" charset="0"/>
            </a:endParaRPr>
          </a:p>
          <a:p>
            <a:pPr marL="663575" lvl="1" indent="-342900">
              <a:lnSpc>
                <a:spcPct val="90000"/>
              </a:lnSpc>
              <a:buFont typeface="Wingdings" pitchFamily="2" charset="2"/>
              <a:buChar char="q"/>
            </a:pPr>
            <a:r>
              <a:rPr lang="en-US" sz="3200" b="1" dirty="0" smtClean="0">
                <a:latin typeface="Times New Roman" pitchFamily="18" charset="0"/>
                <a:cs typeface="Times New Roman" pitchFamily="18" charset="0"/>
              </a:rPr>
              <a:t>Fill in Calendars in your Record Books</a:t>
            </a:r>
          </a:p>
          <a:p>
            <a:pPr marL="663575" lvl="1" indent="-342900">
              <a:lnSpc>
                <a:spcPct val="90000"/>
              </a:lnSpc>
              <a:buFont typeface="Wingdings" pitchFamily="2" charset="2"/>
              <a:buChar char="q"/>
            </a:pPr>
            <a:endParaRPr lang="en-US" sz="2000" b="1" dirty="0" smtClean="0">
              <a:latin typeface="Times New Roman" pitchFamily="18" charset="0"/>
              <a:cs typeface="Times New Roman" pitchFamily="18" charset="0"/>
            </a:endParaRPr>
          </a:p>
          <a:p>
            <a:pPr marL="136525" indent="0">
              <a:lnSpc>
                <a:spcPct val="90000"/>
              </a:lnSpc>
              <a:buNone/>
            </a:pP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686800" cy="1066800"/>
          </a:xfrm>
        </p:spPr>
        <p:txBody>
          <a:bodyPr/>
          <a:lstStyle/>
          <a:p>
            <a:pPr fontAlgn="auto">
              <a:spcAft>
                <a:spcPts val="0"/>
              </a:spcAft>
              <a:defRPr/>
            </a:pPr>
            <a:r>
              <a:rPr lang="en-US" sz="4000" dirty="0"/>
              <a:t>How Much is High School Worth?</a:t>
            </a:r>
          </a:p>
        </p:txBody>
      </p:sp>
      <p:sp>
        <p:nvSpPr>
          <p:cNvPr id="12291" name="Rectangle 3"/>
          <p:cNvSpPr>
            <a:spLocks noGrp="1" noChangeArrowheads="1"/>
          </p:cNvSpPr>
          <p:nvPr>
            <p:ph idx="1"/>
          </p:nvPr>
        </p:nvSpPr>
        <p:spPr>
          <a:xfrm>
            <a:off x="0" y="1143000"/>
            <a:ext cx="9144000" cy="5715000"/>
          </a:xfrm>
        </p:spPr>
        <p:txBody>
          <a:bodyPr/>
          <a:lstStyle/>
          <a:p>
            <a:pPr algn="ctr">
              <a:buFontTx/>
              <a:buNone/>
            </a:pPr>
            <a:r>
              <a:rPr lang="en-US" b="1" dirty="0" smtClean="0"/>
              <a:t>Average Lifetime Earnings</a:t>
            </a:r>
          </a:p>
          <a:p>
            <a:pPr algn="ctr">
              <a:buFontTx/>
              <a:buNone/>
            </a:pPr>
            <a:r>
              <a:rPr lang="en-US" sz="2400" dirty="0" smtClean="0"/>
              <a:t>Elementary School Graduates: $1,000,000</a:t>
            </a:r>
          </a:p>
          <a:p>
            <a:pPr algn="ctr">
              <a:buFontTx/>
              <a:buNone/>
            </a:pPr>
            <a:r>
              <a:rPr lang="en-US" sz="2400" dirty="0" smtClean="0"/>
              <a:t>High School Graduates: $1,200,000</a:t>
            </a:r>
          </a:p>
          <a:p>
            <a:pPr algn="ctr">
              <a:buFontTx/>
              <a:buNone/>
            </a:pPr>
            <a:r>
              <a:rPr lang="en-US" sz="2000" b="1" dirty="0" smtClean="0"/>
              <a:t>College Graduates: $2,100,000</a:t>
            </a:r>
          </a:p>
          <a:p>
            <a:pPr algn="ctr">
              <a:buFontTx/>
              <a:buNone/>
            </a:pPr>
            <a:r>
              <a:rPr lang="en-US" sz="2400" b="1" dirty="0" smtClean="0"/>
              <a:t>Difference Between High School &amp; 8</a:t>
            </a:r>
            <a:r>
              <a:rPr lang="en-US" sz="2400" b="1" baseline="30000" dirty="0" smtClean="0"/>
              <a:t>th</a:t>
            </a:r>
            <a:r>
              <a:rPr lang="en-US" sz="2400" b="1" dirty="0" smtClean="0"/>
              <a:t> Grade</a:t>
            </a:r>
          </a:p>
          <a:p>
            <a:pPr algn="ctr">
              <a:buFontTx/>
              <a:buNone/>
            </a:pPr>
            <a:r>
              <a:rPr lang="en-US" sz="2400" b="1" dirty="0" smtClean="0"/>
              <a:t>$1,200,000 - $1,000,000 = $ 200,000</a:t>
            </a:r>
          </a:p>
          <a:p>
            <a:pPr algn="ctr">
              <a:buFontTx/>
              <a:buNone/>
            </a:pPr>
            <a:r>
              <a:rPr lang="en-US" sz="2400" b="1" dirty="0" smtClean="0"/>
              <a:t>Divided by 4= number of years in high school</a:t>
            </a:r>
          </a:p>
          <a:p>
            <a:pPr algn="ctr">
              <a:buFontTx/>
              <a:buNone/>
            </a:pPr>
            <a:r>
              <a:rPr lang="en-US" sz="2400" b="1" dirty="0" smtClean="0"/>
              <a:t>You make $ 50,000 a year in high school</a:t>
            </a:r>
          </a:p>
          <a:p>
            <a:pPr algn="ctr">
              <a:buFontTx/>
              <a:buNone/>
            </a:pPr>
            <a:r>
              <a:rPr lang="en-US" sz="2400" b="1" dirty="0" smtClean="0"/>
              <a:t>Divided by 180 days a year in high school = $277</a:t>
            </a:r>
          </a:p>
          <a:p>
            <a:pPr algn="ctr">
              <a:buFontTx/>
              <a:buNone/>
            </a:pPr>
            <a:r>
              <a:rPr lang="en-US" sz="2400" b="1" dirty="0" smtClean="0"/>
              <a:t>Divided by 6 periods a day in high school = $46</a:t>
            </a:r>
          </a:p>
          <a:p>
            <a:pPr algn="ctr">
              <a:buFontTx/>
              <a:buNone/>
            </a:pPr>
            <a:r>
              <a:rPr lang="en-US" sz="2400" b="1" dirty="0" smtClean="0"/>
              <a:t>What do you do to earn that amount of money???</a:t>
            </a:r>
          </a:p>
          <a:p>
            <a:pPr algn="ctr">
              <a:buFontTx/>
              <a:buNone/>
            </a:pPr>
            <a:r>
              <a:rPr lang="en-US" sz="2400" b="1" dirty="0" smtClean="0"/>
              <a:t>Sit in a temperature controlled room, wear whatever you want, </a:t>
            </a:r>
            <a:r>
              <a:rPr lang="en-US" sz="2400" b="1" dirty="0"/>
              <a:t>h</a:t>
            </a:r>
            <a:r>
              <a:rPr lang="en-US" sz="2400" b="1" dirty="0" smtClean="0"/>
              <a:t>ave a 6 minuet breaks every hour and talk with your friends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
            <a:ext cx="8305800" cy="1371600"/>
          </a:xfrm>
        </p:spPr>
        <p:txBody>
          <a:bodyPr>
            <a:normAutofit/>
          </a:bodyPr>
          <a:lstStyle/>
          <a:p>
            <a:pPr fontAlgn="auto">
              <a:spcAft>
                <a:spcPts val="0"/>
              </a:spcAft>
              <a:defRPr/>
            </a:pPr>
            <a:r>
              <a:rPr lang="en-US" sz="8000" dirty="0">
                <a:latin typeface="Times New Roman" pitchFamily="18" charset="0"/>
              </a:rPr>
              <a:t>Welcome!</a:t>
            </a:r>
          </a:p>
        </p:txBody>
      </p:sp>
      <p:sp>
        <p:nvSpPr>
          <p:cNvPr id="3075" name="Rectangle 3"/>
          <p:cNvSpPr>
            <a:spLocks noGrp="1" noChangeArrowheads="1"/>
          </p:cNvSpPr>
          <p:nvPr>
            <p:ph type="subTitle" idx="1"/>
          </p:nvPr>
        </p:nvSpPr>
        <p:spPr>
          <a:xfrm>
            <a:off x="0" y="1295400"/>
            <a:ext cx="9144000" cy="5562600"/>
          </a:xfrm>
        </p:spPr>
        <p:txBody>
          <a:bodyPr/>
          <a:lstStyle/>
          <a:p>
            <a:r>
              <a:rPr lang="en-US" sz="4400" b="1" dirty="0">
                <a:latin typeface="Times New Roman" pitchFamily="18" charset="0"/>
              </a:rPr>
              <a:t>Teacher: Mrs. Hepner</a:t>
            </a:r>
          </a:p>
          <a:p>
            <a:r>
              <a:rPr lang="en-US" sz="3200" b="1" dirty="0" smtClean="0">
                <a:latin typeface="Times New Roman" pitchFamily="18" charset="0"/>
              </a:rPr>
              <a:t>Period 1: Floriculture I </a:t>
            </a:r>
          </a:p>
          <a:p>
            <a:r>
              <a:rPr lang="en-US" sz="3200" b="1" dirty="0" smtClean="0">
                <a:latin typeface="Times New Roman" pitchFamily="18" charset="0"/>
              </a:rPr>
              <a:t>Period 2: Floriculture II &amp; Environmental Hort.</a:t>
            </a:r>
          </a:p>
          <a:p>
            <a:r>
              <a:rPr lang="en-US" sz="3200" b="1" dirty="0" smtClean="0">
                <a:latin typeface="Times New Roman" pitchFamily="18" charset="0"/>
              </a:rPr>
              <a:t>Period 3: Agriculture Earth Science</a:t>
            </a:r>
          </a:p>
          <a:p>
            <a:r>
              <a:rPr lang="en-US" sz="3200" b="1" dirty="0" smtClean="0">
                <a:latin typeface="Times New Roman" pitchFamily="18" charset="0"/>
              </a:rPr>
              <a:t>Period 4: Prep</a:t>
            </a:r>
            <a:endParaRPr lang="en-US" sz="3200" b="1" dirty="0">
              <a:latin typeface="Times New Roman" pitchFamily="18" charset="0"/>
            </a:endParaRPr>
          </a:p>
          <a:p>
            <a:r>
              <a:rPr lang="en-US" sz="3200" b="1" dirty="0" smtClean="0">
                <a:latin typeface="Times New Roman" pitchFamily="18" charset="0"/>
              </a:rPr>
              <a:t>Period 5: Floriculture I </a:t>
            </a:r>
          </a:p>
          <a:p>
            <a:r>
              <a:rPr lang="en-US" sz="3200" b="1" dirty="0" smtClean="0">
                <a:latin typeface="Times New Roman" pitchFamily="18" charset="0"/>
              </a:rPr>
              <a:t>Period 6: Floriculture I</a:t>
            </a:r>
          </a:p>
          <a:p>
            <a:r>
              <a:rPr lang="en-US" sz="4400" b="1" dirty="0">
                <a:latin typeface="Times New Roman" pitchFamily="18" charset="0"/>
              </a:rPr>
              <a:t>All Classes: Report to P-12</a:t>
            </a:r>
            <a:endParaRPr lang="en-US" sz="2000" b="1" dirty="0">
              <a:latin typeface="Times New Roman" pitchFamily="18" charset="0"/>
            </a:endParaRPr>
          </a:p>
          <a:p>
            <a:r>
              <a:rPr lang="en-US" sz="3200" b="1" dirty="0" smtClean="0">
                <a:latin typeface="Times New Roman" pitchFamily="18" charset="0"/>
              </a:rPr>
              <a:t>Classroom on North </a:t>
            </a:r>
            <a:r>
              <a:rPr lang="en-US" sz="3200" b="1" dirty="0">
                <a:latin typeface="Times New Roman" pitchFamily="18" charset="0"/>
              </a:rPr>
              <a:t>Side of Campus past quad</a:t>
            </a:r>
          </a:p>
          <a:p>
            <a:endParaRPr lang="en-US" sz="3200" b="1" dirty="0">
              <a:latin typeface="Times New Roman" pitchFamily="18" charset="0"/>
            </a:endParaRPr>
          </a:p>
          <a:p>
            <a:pPr algn="l"/>
            <a:endParaRPr lang="en-US"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r>
              <a:rPr lang="en-US" sz="6600" dirty="0" smtClean="0"/>
              <a:t>8/20/15 </a:t>
            </a:r>
            <a:r>
              <a:rPr lang="en-US" sz="6600" dirty="0"/>
              <a:t>Agenda</a:t>
            </a:r>
          </a:p>
        </p:txBody>
      </p:sp>
      <p:sp>
        <p:nvSpPr>
          <p:cNvPr id="11267" name="Rectangle 3"/>
          <p:cNvSpPr>
            <a:spLocks noGrp="1" noChangeArrowheads="1"/>
          </p:cNvSpPr>
          <p:nvPr>
            <p:ph idx="1"/>
          </p:nvPr>
        </p:nvSpPr>
        <p:spPr>
          <a:xfrm>
            <a:off x="0" y="1371600"/>
            <a:ext cx="9144000" cy="5486400"/>
          </a:xfrm>
        </p:spPr>
        <p:txBody>
          <a:bodyPr/>
          <a:lstStyle/>
          <a:p>
            <a:r>
              <a:rPr lang="en-US" sz="3600" b="1" dirty="0" smtClean="0"/>
              <a:t>Floral I - Warm up – List 3 stages in the career ladder</a:t>
            </a:r>
          </a:p>
          <a:p>
            <a:r>
              <a:rPr lang="en-US" sz="3600" b="1" dirty="0" smtClean="0"/>
              <a:t>All names on quiz first and last on Friday</a:t>
            </a:r>
          </a:p>
          <a:p>
            <a:r>
              <a:rPr lang="en-US" sz="3600" b="1" u="sng" dirty="0" smtClean="0">
                <a:latin typeface="Times New Roman" pitchFamily="18" charset="0"/>
                <a:cs typeface="Times New Roman" pitchFamily="18" charset="0"/>
              </a:rPr>
              <a:t>Floral I –</a:t>
            </a:r>
            <a:r>
              <a:rPr lang="en-US" sz="3600" b="1" dirty="0" smtClean="0">
                <a:latin typeface="Arial Unicode MS" pitchFamily="34" charset="-128"/>
              </a:rPr>
              <a:t> Career </a:t>
            </a:r>
          </a:p>
          <a:p>
            <a:r>
              <a:rPr lang="en-US" sz="3600" u="sng" dirty="0" smtClean="0"/>
              <a:t>Exit </a:t>
            </a:r>
            <a:r>
              <a:rPr lang="en-US" sz="3600" u="sng" dirty="0"/>
              <a:t>Ticket – </a:t>
            </a:r>
            <a:r>
              <a:rPr lang="en-US" sz="3600" u="sng" dirty="0" smtClean="0"/>
              <a:t>Name 3 Ag Career Areas</a:t>
            </a:r>
            <a:endParaRPr lang="en-US" sz="2800" b="1" dirty="0">
              <a:latin typeface="Times New Roman" pitchFamily="18" charset="0"/>
              <a:cs typeface="Times New Roman" pitchFamily="18" charset="0"/>
            </a:endParaRPr>
          </a:p>
          <a:p>
            <a:pPr marL="663575" lvl="1" indent="-342900">
              <a:lnSpc>
                <a:spcPct val="90000"/>
              </a:lnSpc>
              <a:buFont typeface="Wingdings" pitchFamily="2" charset="2"/>
              <a:buChar char="q"/>
            </a:pPr>
            <a:r>
              <a:rPr lang="en-US" sz="2800" b="1" dirty="0" smtClean="0">
                <a:latin typeface="Times New Roman" pitchFamily="18" charset="0"/>
                <a:cs typeface="Times New Roman" pitchFamily="18" charset="0"/>
              </a:rPr>
              <a:t>Floral II -  Type final Resume &amp; CL </a:t>
            </a:r>
          </a:p>
          <a:p>
            <a:pPr marL="663575" lvl="1" indent="-342900">
              <a:lnSpc>
                <a:spcPct val="90000"/>
              </a:lnSpc>
              <a:buFont typeface="Wingdings" pitchFamily="2" charset="2"/>
              <a:buChar char="q"/>
            </a:pPr>
            <a:r>
              <a:rPr lang="en-US" sz="2800" b="1" dirty="0" smtClean="0">
                <a:latin typeface="Times New Roman" pitchFamily="18" charset="0"/>
                <a:cs typeface="Times New Roman" pitchFamily="18" charset="0"/>
              </a:rPr>
              <a:t> Fill in Record Book</a:t>
            </a:r>
          </a:p>
          <a:p>
            <a:pPr>
              <a:buFont typeface="Wingdings" pitchFamily="2" charset="2"/>
              <a:buChar char="q"/>
            </a:pPr>
            <a:r>
              <a:rPr lang="en-US" b="1" dirty="0" smtClean="0">
                <a:latin typeface="Times New Roman" pitchFamily="18" charset="0"/>
                <a:cs typeface="Times New Roman" pitchFamily="18" charset="0"/>
              </a:rPr>
              <a:t>Inventory Quiz #2</a:t>
            </a:r>
            <a:r>
              <a:rPr lang="en-US" b="1" dirty="0">
                <a:latin typeface="Arial Unicode MS" pitchFamily="34" charset="-128"/>
              </a:rPr>
              <a:t> </a:t>
            </a:r>
            <a:r>
              <a:rPr lang="en-US" b="1" dirty="0" smtClean="0">
                <a:latin typeface="Arial Unicode MS" pitchFamily="34" charset="-128"/>
              </a:rPr>
              <a:t>Tuesday</a:t>
            </a:r>
            <a:endParaRPr lang="en-US" b="1" dirty="0">
              <a:latin typeface="Arial Unicode MS" pitchFamily="34" charset="-128"/>
            </a:endParaRPr>
          </a:p>
          <a:p>
            <a:pPr>
              <a:buFont typeface="Wingdings" pitchFamily="2" charset="2"/>
              <a:buChar char="q"/>
            </a:pPr>
            <a:r>
              <a:rPr lang="en-US" b="1" dirty="0" smtClean="0">
                <a:latin typeface="Arial Unicode MS" pitchFamily="34" charset="-128"/>
              </a:rPr>
              <a:t>TA - Inventory </a:t>
            </a:r>
            <a:r>
              <a:rPr lang="en-US" b="1" dirty="0">
                <a:latin typeface="Arial Unicode MS" pitchFamily="34" charset="-128"/>
              </a:rPr>
              <a:t>Relabeled of All Cabinets – Same font</a:t>
            </a:r>
          </a:p>
          <a:p>
            <a:pPr marL="663575" lvl="1" indent="-342900">
              <a:lnSpc>
                <a:spcPct val="90000"/>
              </a:lnSpc>
              <a:buFont typeface="Wingdings" pitchFamily="2" charset="2"/>
              <a:buChar char="q"/>
            </a:pPr>
            <a:endParaRPr lang="en-US" sz="3600" b="1" dirty="0" smtClean="0">
              <a:latin typeface="Times New Roman" pitchFamily="18" charset="0"/>
              <a:cs typeface="Times New Roman" pitchFamily="18" charset="0"/>
            </a:endParaRPr>
          </a:p>
          <a:p>
            <a:pPr marL="663575" lvl="1" indent="-342900">
              <a:lnSpc>
                <a:spcPct val="90000"/>
              </a:lnSpc>
              <a:buFont typeface="Wingdings" pitchFamily="2" charset="2"/>
              <a:buChar char="q"/>
            </a:pPr>
            <a:endParaRPr lang="en-US" sz="3600" b="1" dirty="0" smtClean="0">
              <a:latin typeface="Times New Roman" pitchFamily="18" charset="0"/>
              <a:cs typeface="Times New Roman" pitchFamily="18" charset="0"/>
            </a:endParaRPr>
          </a:p>
          <a:p>
            <a:pPr marL="136525" indent="0">
              <a:lnSpc>
                <a:spcPct val="90000"/>
              </a:lnSpc>
              <a:buNone/>
            </a:pP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18469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44562"/>
          </a:xfrm>
        </p:spPr>
        <p:txBody>
          <a:bodyPr>
            <a:normAutofit fontScale="90000"/>
          </a:bodyPr>
          <a:lstStyle/>
          <a:p>
            <a:pPr fontAlgn="auto">
              <a:spcAft>
                <a:spcPts val="0"/>
              </a:spcAft>
              <a:defRPr/>
            </a:pPr>
            <a:r>
              <a:rPr lang="en-US" sz="6600" dirty="0" smtClean="0"/>
              <a:t>8/21/15 </a:t>
            </a:r>
            <a:r>
              <a:rPr lang="en-US" sz="6600" dirty="0"/>
              <a:t>Agenda</a:t>
            </a:r>
          </a:p>
        </p:txBody>
      </p:sp>
      <p:sp>
        <p:nvSpPr>
          <p:cNvPr id="8195" name="Rectangle 3"/>
          <p:cNvSpPr>
            <a:spLocks noGrp="1" noChangeArrowheads="1"/>
          </p:cNvSpPr>
          <p:nvPr>
            <p:ph idx="1"/>
          </p:nvPr>
        </p:nvSpPr>
        <p:spPr>
          <a:xfrm>
            <a:off x="0" y="1143000"/>
            <a:ext cx="8991600" cy="5715000"/>
          </a:xfrm>
        </p:spPr>
        <p:txBody>
          <a:bodyPr/>
          <a:lstStyle/>
          <a:p>
            <a:r>
              <a:rPr lang="en-US" b="1" dirty="0" smtClean="0">
                <a:latin typeface="Arial Unicode MS" pitchFamily="34" charset="-128"/>
              </a:rPr>
              <a:t>All – Name quiz – Binder paper out &amp; # 1-30</a:t>
            </a:r>
          </a:p>
          <a:p>
            <a:r>
              <a:rPr lang="en-US" b="1" dirty="0" smtClean="0">
                <a:latin typeface="Arial Unicode MS" pitchFamily="34" charset="-128"/>
              </a:rPr>
              <a:t>All - </a:t>
            </a:r>
            <a:r>
              <a:rPr lang="en-US" b="1" u="sng" dirty="0"/>
              <a:t>FFA meeting </a:t>
            </a:r>
            <a:r>
              <a:rPr lang="en-US" b="1" u="sng" dirty="0" smtClean="0"/>
              <a:t>8-26-15 </a:t>
            </a:r>
            <a:r>
              <a:rPr lang="en-US" b="1" u="sng" dirty="0"/>
              <a:t>– Unison </a:t>
            </a:r>
            <a:r>
              <a:rPr lang="en-US" b="1" u="sng" dirty="0" smtClean="0"/>
              <a:t>Part</a:t>
            </a:r>
          </a:p>
          <a:p>
            <a:r>
              <a:rPr lang="en-US" b="1" dirty="0" smtClean="0">
                <a:latin typeface="Arial Unicode MS" pitchFamily="34" charset="-128"/>
              </a:rPr>
              <a:t>All - Name </a:t>
            </a:r>
            <a:r>
              <a:rPr lang="en-US" b="1" dirty="0">
                <a:latin typeface="Arial Unicode MS" pitchFamily="34" charset="-128"/>
              </a:rPr>
              <a:t>Quiz due </a:t>
            </a:r>
            <a:r>
              <a:rPr lang="en-US" b="1" dirty="0" smtClean="0">
                <a:latin typeface="Arial Unicode MS" pitchFamily="34" charset="-128"/>
              </a:rPr>
              <a:t>in basket 8-15-14</a:t>
            </a:r>
            <a:endParaRPr lang="en-US" b="1" dirty="0">
              <a:latin typeface="Arial Unicode MS" pitchFamily="34" charset="-128"/>
            </a:endParaRPr>
          </a:p>
          <a:p>
            <a:r>
              <a:rPr lang="en-US" b="1" dirty="0" smtClean="0"/>
              <a:t>Name Practice</a:t>
            </a:r>
          </a:p>
          <a:p>
            <a:pPr>
              <a:lnSpc>
                <a:spcPct val="90000"/>
              </a:lnSpc>
              <a:defRPr/>
            </a:pPr>
            <a:r>
              <a:rPr lang="en-US" b="1" dirty="0" smtClean="0"/>
              <a:t>Floral I - </a:t>
            </a:r>
            <a:r>
              <a:rPr lang="en-US" b="1" dirty="0" smtClean="0">
                <a:latin typeface="Arial Unicode MS" pitchFamily="34" charset="-128"/>
              </a:rPr>
              <a:t>Warm </a:t>
            </a:r>
            <a:r>
              <a:rPr lang="en-US" b="1" dirty="0">
                <a:latin typeface="Arial Unicode MS" pitchFamily="34" charset="-128"/>
              </a:rPr>
              <a:t>UP – 5 Ag Careers in </a:t>
            </a:r>
            <a:r>
              <a:rPr lang="en-US" b="1" dirty="0" smtClean="0">
                <a:latin typeface="Arial Unicode MS" pitchFamily="34" charset="-128"/>
              </a:rPr>
              <a:t>Tracy?</a:t>
            </a:r>
          </a:p>
          <a:p>
            <a:pPr marL="547688" lvl="1" indent="-411163">
              <a:lnSpc>
                <a:spcPct val="90000"/>
              </a:lnSpc>
              <a:buClr>
                <a:srgbClr val="F9F9F9"/>
              </a:buClr>
              <a:buSzPct val="65000"/>
              <a:buFont typeface="Wingdings 2" pitchFamily="18" charset="2"/>
              <a:buChar char=""/>
              <a:defRPr/>
            </a:pPr>
            <a:r>
              <a:rPr lang="en-US" sz="3200" b="1" dirty="0" smtClean="0">
                <a:latin typeface="Times New Roman" pitchFamily="18" charset="0"/>
                <a:cs typeface="Times New Roman" pitchFamily="18" charset="0"/>
              </a:rPr>
              <a:t>Floral </a:t>
            </a:r>
            <a:r>
              <a:rPr lang="en-US" sz="3200" b="1" dirty="0">
                <a:latin typeface="Times New Roman" pitchFamily="18" charset="0"/>
                <a:cs typeface="Times New Roman" pitchFamily="18" charset="0"/>
              </a:rPr>
              <a:t>II -  Resume &amp; Cover Letter Review Inventory Sheet, Hire ME First Log on</a:t>
            </a:r>
            <a:r>
              <a:rPr lang="en-US" sz="3200" b="1" dirty="0" smtClean="0">
                <a:latin typeface="Times New Roman" pitchFamily="18" charset="0"/>
                <a:cs typeface="Times New Roman" pitchFamily="18" charset="0"/>
              </a:rPr>
              <a:t>.</a:t>
            </a:r>
            <a:endParaRPr lang="en-US" b="1" dirty="0" smtClean="0">
              <a:latin typeface="Arial Unicode MS" pitchFamily="34" charset="-128"/>
            </a:endParaRPr>
          </a:p>
          <a:p>
            <a:pPr marL="547688" lvl="1" indent="-411163">
              <a:lnSpc>
                <a:spcPct val="90000"/>
              </a:lnSpc>
              <a:buClr>
                <a:srgbClr val="F9F9F9"/>
              </a:buClr>
              <a:buSzPct val="65000"/>
              <a:buFont typeface="Wingdings 2" pitchFamily="18" charset="2"/>
              <a:buChar char=""/>
              <a:defRPr/>
            </a:pPr>
            <a:r>
              <a:rPr lang="en-US" sz="3200" b="1" dirty="0">
                <a:latin typeface="Times New Roman" pitchFamily="18" charset="0"/>
                <a:cs typeface="Times New Roman" pitchFamily="18" charset="0"/>
              </a:rPr>
              <a:t>First Sample Bridal </a:t>
            </a:r>
            <a:r>
              <a:rPr lang="en-US" sz="3200" b="1" dirty="0" smtClean="0">
                <a:latin typeface="Times New Roman" pitchFamily="18" charset="0"/>
                <a:cs typeface="Times New Roman" pitchFamily="18" charset="0"/>
              </a:rPr>
              <a:t>Bouquet (3)</a:t>
            </a:r>
            <a:endParaRPr lang="en-US" sz="3200" b="1" dirty="0">
              <a:latin typeface="Times New Roman" pitchFamily="18" charset="0"/>
              <a:cs typeface="Times New Roman" pitchFamily="18" charset="0"/>
            </a:endParaRPr>
          </a:p>
          <a:p>
            <a:pPr>
              <a:lnSpc>
                <a:spcPct val="90000"/>
              </a:lnSpc>
              <a:defRPr/>
            </a:pPr>
            <a:r>
              <a:rPr lang="en-US" b="1" dirty="0" smtClean="0">
                <a:latin typeface="Arial Unicode MS" pitchFamily="34" charset="-128"/>
              </a:rPr>
              <a:t>Inventory and Name Quiz</a:t>
            </a:r>
            <a:endParaRPr lang="en-US" b="1" dirty="0">
              <a:latin typeface="Arial Unicode MS" pitchFamily="34" charset="-128"/>
            </a:endParaRPr>
          </a:p>
          <a:p>
            <a:pPr eaLnBrk="1" hangingPunct="1">
              <a:lnSpc>
                <a:spcPct val="90000"/>
              </a:lnSpc>
              <a:defRPr/>
            </a:pPr>
            <a:r>
              <a:rPr lang="en-US" sz="1200" b="1" dirty="0" smtClean="0"/>
              <a:t>Office Field Trip; Fax, Recycle Totes, Mrs. Loredo Office, Attendance,</a:t>
            </a:r>
          </a:p>
          <a:p>
            <a:pPr eaLnBrk="1" hangingPunct="1">
              <a:lnSpc>
                <a:spcPct val="90000"/>
              </a:lnSpc>
              <a:defRPr/>
            </a:pPr>
            <a:r>
              <a:rPr lang="en-US" sz="1200" b="1" dirty="0" smtClean="0"/>
              <a:t>Meet Midway Floral; Glenda and Carla, Process Flowers, Clean Up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Unison Ceremony Part – Warm Up</a:t>
            </a:r>
            <a:endParaRPr lang="en-US" dirty="0"/>
          </a:p>
        </p:txBody>
      </p:sp>
      <p:sp>
        <p:nvSpPr>
          <p:cNvPr id="3" name="Content Placeholder 2"/>
          <p:cNvSpPr>
            <a:spLocks noGrp="1"/>
          </p:cNvSpPr>
          <p:nvPr>
            <p:ph idx="1"/>
          </p:nvPr>
        </p:nvSpPr>
        <p:spPr>
          <a:xfrm>
            <a:off x="76200" y="1371600"/>
            <a:ext cx="8839200" cy="4937125"/>
          </a:xfrm>
        </p:spPr>
        <p:txBody>
          <a:bodyPr/>
          <a:lstStyle/>
          <a:p>
            <a:pPr marL="136525" indent="0">
              <a:buNone/>
            </a:pPr>
            <a:r>
              <a:rPr lang="en-US" sz="4800" dirty="0" smtClean="0"/>
              <a:t>“To Practice Brotherhood, honor agriculture opportunities and responsibilities and develop those qualities of leadership  which an FFA Member should possess.”</a:t>
            </a:r>
            <a:endParaRPr lang="en-US" sz="4800" dirty="0"/>
          </a:p>
        </p:txBody>
      </p:sp>
    </p:spTree>
    <p:extLst>
      <p:ext uri="{BB962C8B-B14F-4D97-AF65-F5344CB8AC3E}">
        <p14:creationId xmlns:p14="http://schemas.microsoft.com/office/powerpoint/2010/main" val="3890553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43" y="8965"/>
            <a:ext cx="9138557" cy="981635"/>
          </a:xfrm>
        </p:spPr>
        <p:txBody>
          <a:bodyPr>
            <a:normAutofit fontScale="90000"/>
          </a:bodyPr>
          <a:lstStyle/>
          <a:p>
            <a:pPr fontAlgn="auto">
              <a:spcAft>
                <a:spcPts val="0"/>
              </a:spcAft>
              <a:defRPr/>
            </a:pPr>
            <a:r>
              <a:rPr lang="en-US" sz="6600" dirty="0" smtClean="0"/>
              <a:t>8/24/15 </a:t>
            </a:r>
            <a:r>
              <a:rPr lang="en-US" sz="6600" dirty="0"/>
              <a:t>Agenda</a:t>
            </a:r>
          </a:p>
        </p:txBody>
      </p:sp>
      <p:sp>
        <p:nvSpPr>
          <p:cNvPr id="11267" name="Rectangle 3"/>
          <p:cNvSpPr>
            <a:spLocks noGrp="1" noChangeArrowheads="1"/>
          </p:cNvSpPr>
          <p:nvPr>
            <p:ph idx="1"/>
          </p:nvPr>
        </p:nvSpPr>
        <p:spPr>
          <a:xfrm>
            <a:off x="0" y="914400"/>
            <a:ext cx="9144000" cy="5943600"/>
          </a:xfrm>
        </p:spPr>
        <p:txBody>
          <a:bodyPr/>
          <a:lstStyle/>
          <a:p>
            <a:r>
              <a:rPr lang="en-US" sz="3200" b="1" dirty="0" smtClean="0"/>
              <a:t>Floral I– FFA Officer Names</a:t>
            </a:r>
          </a:p>
          <a:p>
            <a:r>
              <a:rPr lang="en-US" sz="3200" u="sng" dirty="0" smtClean="0"/>
              <a:t>Warm Up– Name 2 FFA officers and their office.</a:t>
            </a:r>
          </a:p>
          <a:p>
            <a:r>
              <a:rPr lang="en-US" sz="3200" b="1" u="sng" dirty="0" smtClean="0"/>
              <a:t>All </a:t>
            </a:r>
            <a:r>
              <a:rPr lang="en-US" sz="3200" b="1" u="sng" dirty="0"/>
              <a:t>- Unison Part Practice; Gavel Tap Practice – 3=up, 1= </a:t>
            </a:r>
            <a:r>
              <a:rPr lang="en-US" sz="3200" b="1" u="sng" dirty="0" smtClean="0"/>
              <a:t>Sit</a:t>
            </a:r>
          </a:p>
          <a:p>
            <a:r>
              <a:rPr lang="en-US" sz="3200" b="1" u="sng" dirty="0" smtClean="0">
                <a:latin typeface="Times New Roman" pitchFamily="18" charset="0"/>
                <a:cs typeface="Times New Roman" pitchFamily="18" charset="0"/>
              </a:rPr>
              <a:t>Exit Ticket – What do you know about the FFA?</a:t>
            </a:r>
            <a:endParaRPr lang="en-US" sz="3200" b="1" dirty="0">
              <a:latin typeface="Times New Roman" pitchFamily="18" charset="0"/>
              <a:cs typeface="Times New Roman" pitchFamily="18" charset="0"/>
            </a:endParaRPr>
          </a:p>
          <a:p>
            <a:pPr marL="547688" lvl="1" indent="-411163">
              <a:buClr>
                <a:srgbClr val="F9F9F9"/>
              </a:buClr>
              <a:buSzPct val="65000"/>
              <a:buFont typeface="Wingdings 2" pitchFamily="18" charset="2"/>
              <a:buChar char=""/>
            </a:pPr>
            <a:r>
              <a:rPr lang="en-US" sz="3200" b="1" dirty="0" smtClean="0">
                <a:latin typeface="Times New Roman" pitchFamily="18" charset="0"/>
                <a:cs typeface="Times New Roman" pitchFamily="18" charset="0"/>
              </a:rPr>
              <a:t>Floral II-  Resume &amp; Cover Letter due Friday</a:t>
            </a:r>
          </a:p>
          <a:p>
            <a:pPr marL="547688" lvl="1" indent="-411163">
              <a:buClr>
                <a:srgbClr val="F9F9F9"/>
              </a:buClr>
              <a:buSzPct val="65000"/>
              <a:buFont typeface="Wingdings 2" pitchFamily="18" charset="2"/>
              <a:buChar char=""/>
            </a:pPr>
            <a:r>
              <a:rPr lang="en-US" sz="3600" b="1" dirty="0" smtClean="0">
                <a:latin typeface="Times New Roman" pitchFamily="18" charset="0"/>
                <a:cs typeface="Times New Roman" pitchFamily="18" charset="0"/>
              </a:rPr>
              <a:t>Greenhouse on Wednesday?</a:t>
            </a:r>
          </a:p>
          <a:p>
            <a:pPr marL="547688" lvl="1" indent="-411163">
              <a:buClr>
                <a:srgbClr val="F9F9F9"/>
              </a:buClr>
              <a:buSzPct val="65000"/>
              <a:buFont typeface="Wingdings 2" pitchFamily="18" charset="2"/>
              <a:buChar char=""/>
            </a:pPr>
            <a:r>
              <a:rPr lang="en-US" sz="3600" b="1" dirty="0" smtClean="0">
                <a:latin typeface="Times New Roman" pitchFamily="18" charset="0"/>
                <a:cs typeface="Times New Roman" pitchFamily="18" charset="0"/>
              </a:rPr>
              <a:t>Growth Habit of your Weed-</a:t>
            </a:r>
          </a:p>
          <a:p>
            <a:pPr marL="547688" lvl="1" indent="-411163">
              <a:buClr>
                <a:srgbClr val="F9F9F9"/>
              </a:buClr>
              <a:buSzPct val="65000"/>
              <a:buFont typeface="Wingdings 2" pitchFamily="18" charset="2"/>
              <a:buChar char=""/>
            </a:pPr>
            <a:r>
              <a:rPr lang="en-US" sz="3600" b="1" dirty="0" smtClean="0">
                <a:latin typeface="Times New Roman" pitchFamily="18" charset="0"/>
                <a:cs typeface="Times New Roman" pitchFamily="18" charset="0"/>
              </a:rPr>
              <a:t>How Tall is it?  How wide does it spread? Measure Leaves &amp; Flowers.</a:t>
            </a:r>
            <a:endParaRPr lang="en-US" sz="3600" b="1" dirty="0">
              <a:latin typeface="Times New Roman" pitchFamily="18" charset="0"/>
              <a:cs typeface="Times New Roman" pitchFamily="18" charset="0"/>
            </a:endParaRPr>
          </a:p>
          <a:p>
            <a:pPr marL="663575" lvl="1" indent="-342900">
              <a:lnSpc>
                <a:spcPct val="90000"/>
              </a:lnSpc>
              <a:buFont typeface="Wingdings" pitchFamily="2" charset="2"/>
              <a:buChar char="q"/>
            </a:pPr>
            <a:endParaRPr lang="en-US" sz="3200" b="1" dirty="0" smtClean="0">
              <a:latin typeface="Times New Roman" pitchFamily="18" charset="0"/>
              <a:cs typeface="Times New Roman" pitchFamily="18" charset="0"/>
            </a:endParaRPr>
          </a:p>
          <a:p>
            <a:pPr marL="136525" indent="0">
              <a:lnSpc>
                <a:spcPct val="90000"/>
              </a:lnSpc>
              <a:buNone/>
            </a:pP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96032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
            <a:ext cx="9144000" cy="761999"/>
          </a:xfrm>
        </p:spPr>
        <p:txBody>
          <a:bodyPr>
            <a:normAutofit fontScale="90000"/>
          </a:bodyPr>
          <a:lstStyle/>
          <a:p>
            <a:pPr eaLnBrk="1" hangingPunct="1">
              <a:defRPr/>
            </a:pPr>
            <a:r>
              <a:rPr lang="en-US" sz="4400" b="1" dirty="0" smtClean="0"/>
              <a:t>WEST HIGH FFA OFFICERS 2015-2016</a:t>
            </a:r>
          </a:p>
        </p:txBody>
      </p:sp>
      <p:sp>
        <p:nvSpPr>
          <p:cNvPr id="22531" name="Rectangle 3"/>
          <p:cNvSpPr>
            <a:spLocks noGrp="1" noChangeArrowheads="1"/>
          </p:cNvSpPr>
          <p:nvPr>
            <p:ph type="body" idx="1"/>
          </p:nvPr>
        </p:nvSpPr>
        <p:spPr>
          <a:xfrm>
            <a:off x="0" y="685800"/>
            <a:ext cx="9144000" cy="6324600"/>
          </a:xfrm>
        </p:spPr>
        <p:txBody>
          <a:bodyPr/>
          <a:lstStyle/>
          <a:p>
            <a:pPr algn="ctr" eaLnBrk="1" hangingPunct="1">
              <a:buFont typeface="Wingdings" pitchFamily="2" charset="2"/>
              <a:buNone/>
              <a:defRPr/>
            </a:pPr>
            <a:r>
              <a:rPr lang="en-US" dirty="0" smtClean="0"/>
              <a:t>	</a:t>
            </a:r>
            <a:r>
              <a:rPr lang="en-US" sz="5200" dirty="0" smtClean="0"/>
              <a:t>President: Rebecca Russo</a:t>
            </a:r>
          </a:p>
          <a:p>
            <a:pPr algn="ctr" eaLnBrk="1" hangingPunct="1">
              <a:buFont typeface="Wingdings" pitchFamily="2" charset="2"/>
              <a:buNone/>
              <a:defRPr/>
            </a:pPr>
            <a:r>
              <a:rPr lang="en-US" sz="5200" dirty="0" smtClean="0"/>
              <a:t>Vice President:</a:t>
            </a:r>
            <a:r>
              <a:rPr lang="en-US" sz="5200" dirty="0"/>
              <a:t> </a:t>
            </a:r>
            <a:endParaRPr lang="en-US" sz="5200" dirty="0" smtClean="0"/>
          </a:p>
          <a:p>
            <a:pPr algn="ctr" eaLnBrk="1" hangingPunct="1">
              <a:buFont typeface="Wingdings" pitchFamily="2" charset="2"/>
              <a:buNone/>
              <a:defRPr/>
            </a:pPr>
            <a:r>
              <a:rPr lang="en-US" sz="5200" dirty="0" smtClean="0"/>
              <a:t>Brittney Scott</a:t>
            </a:r>
            <a:br>
              <a:rPr lang="en-US" sz="5200" dirty="0" smtClean="0"/>
            </a:br>
            <a:r>
              <a:rPr lang="en-US" sz="5200" dirty="0" smtClean="0"/>
              <a:t>Secretary: Sheridan Davis</a:t>
            </a:r>
          </a:p>
          <a:p>
            <a:pPr algn="ctr">
              <a:buNone/>
              <a:defRPr/>
            </a:pPr>
            <a:r>
              <a:rPr lang="en-US" sz="5200" dirty="0" smtClean="0"/>
              <a:t>Reporter: Brenda Garcia</a:t>
            </a:r>
            <a:br>
              <a:rPr lang="en-US" sz="5200" dirty="0" smtClean="0"/>
            </a:br>
            <a:r>
              <a:rPr lang="en-US" sz="5200" dirty="0" smtClean="0"/>
              <a:t>Treasurer: Mikayla Payton</a:t>
            </a:r>
          </a:p>
          <a:p>
            <a:pPr algn="ctr">
              <a:buNone/>
              <a:defRPr/>
            </a:pPr>
            <a:r>
              <a:rPr lang="en-US" sz="5200" dirty="0" smtClean="0"/>
              <a:t>Sentinel: Nixon Lala</a:t>
            </a:r>
          </a:p>
        </p:txBody>
      </p:sp>
    </p:spTree>
    <p:extLst>
      <p:ext uri="{BB962C8B-B14F-4D97-AF65-F5344CB8AC3E}">
        <p14:creationId xmlns:p14="http://schemas.microsoft.com/office/powerpoint/2010/main" val="2165678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fontAlgn="auto">
              <a:spcAft>
                <a:spcPts val="0"/>
              </a:spcAft>
              <a:defRPr/>
            </a:pPr>
            <a:r>
              <a:rPr lang="en-US" sz="6600" dirty="0" smtClean="0"/>
              <a:t>8/25/15 </a:t>
            </a:r>
            <a:r>
              <a:rPr lang="en-US" sz="6600" dirty="0"/>
              <a:t>Agenda</a:t>
            </a:r>
          </a:p>
        </p:txBody>
      </p:sp>
      <p:sp>
        <p:nvSpPr>
          <p:cNvPr id="15363" name="Rectangle 3"/>
          <p:cNvSpPr>
            <a:spLocks noGrp="1" noChangeArrowheads="1"/>
          </p:cNvSpPr>
          <p:nvPr>
            <p:ph idx="1"/>
          </p:nvPr>
        </p:nvSpPr>
        <p:spPr>
          <a:xfrm>
            <a:off x="-76200" y="1219200"/>
            <a:ext cx="9220200" cy="5638800"/>
          </a:xfrm>
        </p:spPr>
        <p:txBody>
          <a:bodyPr/>
          <a:lstStyle/>
          <a:p>
            <a:pPr>
              <a:lnSpc>
                <a:spcPct val="90000"/>
              </a:lnSpc>
            </a:pPr>
            <a:r>
              <a:rPr lang="en-US" sz="2400" b="1" dirty="0" smtClean="0">
                <a:latin typeface="Arial Unicode MS" pitchFamily="34" charset="-128"/>
              </a:rPr>
              <a:t>All  Warm UP –3 ways to find out if you would be interested in a  Career?</a:t>
            </a:r>
          </a:p>
          <a:p>
            <a:pPr>
              <a:lnSpc>
                <a:spcPct val="90000"/>
              </a:lnSpc>
            </a:pPr>
            <a:r>
              <a:rPr lang="en-US" sz="2400" b="1" dirty="0" smtClean="0">
                <a:latin typeface="Arial Unicode MS" pitchFamily="34" charset="-128"/>
              </a:rPr>
              <a:t>Floral I – Career Unit</a:t>
            </a:r>
          </a:p>
          <a:p>
            <a:pPr>
              <a:lnSpc>
                <a:spcPct val="90000"/>
              </a:lnSpc>
            </a:pPr>
            <a:r>
              <a:rPr lang="en-US" sz="2400" b="1" dirty="0" smtClean="0">
                <a:latin typeface="Arial Unicode MS" pitchFamily="34" charset="-128"/>
              </a:rPr>
              <a:t>Text Book Career Review</a:t>
            </a:r>
          </a:p>
          <a:p>
            <a:endParaRPr lang="en-US" sz="2400" dirty="0" smtClean="0"/>
          </a:p>
          <a:p>
            <a:pPr eaLnBrk="1" hangingPunct="1">
              <a:lnSpc>
                <a:spcPct val="90000"/>
              </a:lnSpc>
              <a:defRPr/>
            </a:pPr>
            <a:r>
              <a:rPr lang="en-US" sz="2400" b="1" dirty="0"/>
              <a:t>Floral II – Inventory quiz tomorrow</a:t>
            </a:r>
          </a:p>
          <a:p>
            <a:pPr eaLnBrk="1" hangingPunct="1">
              <a:lnSpc>
                <a:spcPct val="90000"/>
              </a:lnSpc>
              <a:defRPr/>
            </a:pPr>
            <a:r>
              <a:rPr lang="en-US" sz="2400" dirty="0"/>
              <a:t>Final Resume  and cover Letter due</a:t>
            </a:r>
          </a:p>
          <a:p>
            <a:pPr eaLnBrk="1" hangingPunct="1">
              <a:lnSpc>
                <a:spcPct val="90000"/>
              </a:lnSpc>
              <a:defRPr/>
            </a:pPr>
            <a:r>
              <a:rPr lang="en-US" sz="2400" b="1" dirty="0" smtClean="0">
                <a:latin typeface="+mj-lt"/>
              </a:rPr>
              <a:t>E&gt;HORT – Finish Cutting Trays</a:t>
            </a:r>
            <a:endParaRPr lang="en-US" sz="2400" b="1" dirty="0">
              <a:latin typeface="+mj-lt"/>
            </a:endParaRPr>
          </a:p>
          <a:p>
            <a:pPr eaLnBrk="1" hangingPunct="1">
              <a:lnSpc>
                <a:spcPct val="90000"/>
              </a:lnSpc>
              <a:defRPr/>
            </a:pPr>
            <a:r>
              <a:rPr lang="en-US" sz="2400" dirty="0" smtClean="0">
                <a:latin typeface="+mj-lt"/>
              </a:rPr>
              <a:t>Job Application</a:t>
            </a:r>
          </a:p>
          <a:p>
            <a:pPr eaLnBrk="1" hangingPunct="1">
              <a:lnSpc>
                <a:spcPct val="90000"/>
              </a:lnSpc>
              <a:defRPr/>
            </a:pPr>
            <a:r>
              <a:rPr lang="en-US" sz="2400" dirty="0" smtClean="0">
                <a:latin typeface="+mj-lt"/>
              </a:rPr>
              <a:t>Final Resume  and cover Letter due Friday</a:t>
            </a:r>
            <a:endParaRPr lang="en-US" sz="2400" dirty="0">
              <a:latin typeface="+mj-lt"/>
            </a:endParaRPr>
          </a:p>
          <a:p>
            <a:pPr lvl="1" eaLnBrk="1" hangingPunct="1">
              <a:lnSpc>
                <a:spcPct val="90000"/>
              </a:lnSpc>
              <a:defRPr/>
            </a:pPr>
            <a:r>
              <a:rPr lang="en-US" dirty="0" smtClean="0">
                <a:latin typeface="+mj-lt"/>
              </a:rPr>
              <a:t>No </a:t>
            </a:r>
            <a:r>
              <a:rPr lang="en-US" dirty="0">
                <a:latin typeface="+mj-lt"/>
              </a:rPr>
              <a:t>Abbreviations, </a:t>
            </a:r>
            <a:r>
              <a:rPr lang="en-US" dirty="0" smtClean="0">
                <a:latin typeface="+mj-lt"/>
              </a:rPr>
              <a:t>Signed in Blue/Black </a:t>
            </a:r>
            <a:r>
              <a:rPr lang="en-US" dirty="0">
                <a:latin typeface="+mj-lt"/>
              </a:rPr>
              <a:t>Pen</a:t>
            </a:r>
          </a:p>
          <a:p>
            <a:pPr lvl="1" eaLnBrk="1" hangingPunct="1">
              <a:lnSpc>
                <a:spcPct val="90000"/>
              </a:lnSpc>
              <a:defRPr/>
            </a:pPr>
            <a:r>
              <a:rPr lang="en-US" dirty="0">
                <a:latin typeface="+mj-lt"/>
              </a:rPr>
              <a:t>Sales </a:t>
            </a:r>
            <a:r>
              <a:rPr lang="en-US" dirty="0" smtClean="0">
                <a:latin typeface="+mj-lt"/>
              </a:rPr>
              <a:t>associate position</a:t>
            </a:r>
            <a:endParaRPr lang="en-US" b="1" dirty="0" smtClean="0">
              <a:latin typeface="+mj-lt"/>
            </a:endParaRPr>
          </a:p>
          <a:p>
            <a:pPr>
              <a:lnSpc>
                <a:spcPct val="90000"/>
              </a:lnSpc>
            </a:pPr>
            <a:endParaRPr lang="en-US" sz="2400" b="1" dirty="0" smtClean="0">
              <a:latin typeface="+mj-lt"/>
            </a:endParaRPr>
          </a:p>
          <a:p>
            <a:pPr>
              <a:lnSpc>
                <a:spcPct val="90000"/>
              </a:lnSpc>
            </a:pPr>
            <a:endParaRPr lang="en-US" sz="2400" b="1" dirty="0" smtClean="0">
              <a:latin typeface="+mj-lt"/>
            </a:endParaRPr>
          </a:p>
          <a:p>
            <a:pPr>
              <a:lnSpc>
                <a:spcPct val="90000"/>
              </a:lnSpc>
              <a:buFontTx/>
              <a:buNone/>
            </a:pPr>
            <a:endParaRPr lang="en-US" sz="2400" b="1" dirty="0" smtClean="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066800"/>
          </a:xfrm>
        </p:spPr>
        <p:txBody>
          <a:bodyPr>
            <a:normAutofit fontScale="90000"/>
          </a:bodyPr>
          <a:lstStyle/>
          <a:p>
            <a:pPr fontAlgn="auto">
              <a:spcAft>
                <a:spcPts val="0"/>
              </a:spcAft>
              <a:defRPr/>
            </a:pPr>
            <a:r>
              <a:rPr lang="en-US" sz="6600" dirty="0" smtClean="0"/>
              <a:t>8/26/15 </a:t>
            </a:r>
            <a:r>
              <a:rPr lang="en-US" sz="6600" dirty="0"/>
              <a:t>Agenda</a:t>
            </a:r>
          </a:p>
        </p:txBody>
      </p:sp>
      <p:sp>
        <p:nvSpPr>
          <p:cNvPr id="11267" name="Rectangle 3"/>
          <p:cNvSpPr>
            <a:spLocks noGrp="1" noChangeArrowheads="1"/>
          </p:cNvSpPr>
          <p:nvPr>
            <p:ph idx="1"/>
          </p:nvPr>
        </p:nvSpPr>
        <p:spPr>
          <a:xfrm>
            <a:off x="0" y="914400"/>
            <a:ext cx="9144000" cy="5943600"/>
          </a:xfrm>
        </p:spPr>
        <p:txBody>
          <a:bodyPr/>
          <a:lstStyle/>
          <a:p>
            <a:r>
              <a:rPr lang="en-US" b="1" dirty="0" smtClean="0"/>
              <a:t>All Unison parts from Memory to me Friday</a:t>
            </a:r>
          </a:p>
          <a:p>
            <a:r>
              <a:rPr lang="en-US" b="1" dirty="0" smtClean="0"/>
              <a:t>All – FFA Meeting Today in theater @3:15</a:t>
            </a:r>
          </a:p>
          <a:p>
            <a:r>
              <a:rPr lang="en-US" b="1" u="sng" dirty="0" smtClean="0">
                <a:latin typeface="Times New Roman" pitchFamily="18" charset="0"/>
                <a:cs typeface="Times New Roman" pitchFamily="18" charset="0"/>
              </a:rPr>
              <a:t>Floral I –</a:t>
            </a:r>
            <a:r>
              <a:rPr lang="en-US" b="1" dirty="0" smtClean="0">
                <a:latin typeface="Arial Unicode MS" pitchFamily="34" charset="-128"/>
              </a:rPr>
              <a:t> Career  Review, Quiz Friday</a:t>
            </a:r>
          </a:p>
          <a:p>
            <a:r>
              <a:rPr lang="en-US" b="1" dirty="0" smtClean="0">
                <a:latin typeface="Arial Unicode MS" pitchFamily="34" charset="-128"/>
              </a:rPr>
              <a:t>Warm Up – 3 things to consider about a future Career.</a:t>
            </a:r>
          </a:p>
          <a:p>
            <a:r>
              <a:rPr lang="en-US" b="1" dirty="0" smtClean="0">
                <a:latin typeface="Arial Unicode MS" pitchFamily="34" charset="-128"/>
              </a:rPr>
              <a:t>Finish Text Notes and </a:t>
            </a:r>
            <a:r>
              <a:rPr lang="en-US" b="1" dirty="0">
                <a:latin typeface="Arial Unicode MS" pitchFamily="34" charset="-128"/>
              </a:rPr>
              <a:t>Ag Science Plant Scientist</a:t>
            </a:r>
            <a:endParaRPr lang="en-US" b="1" dirty="0" smtClean="0">
              <a:latin typeface="Arial Unicode MS" pitchFamily="34" charset="-128"/>
            </a:endParaRPr>
          </a:p>
          <a:p>
            <a:pPr marL="663575" lvl="1" indent="-342900">
              <a:lnSpc>
                <a:spcPct val="90000"/>
              </a:lnSpc>
              <a:buFont typeface="Wingdings" pitchFamily="2" charset="2"/>
              <a:buChar char="q"/>
            </a:pPr>
            <a:r>
              <a:rPr lang="en-US" sz="2800" b="1" dirty="0" smtClean="0">
                <a:latin typeface="Times New Roman" pitchFamily="18" charset="0"/>
                <a:cs typeface="Times New Roman" pitchFamily="18" charset="0"/>
              </a:rPr>
              <a:t>Floral II -  final on Friday Resume/CL/Application </a:t>
            </a:r>
          </a:p>
          <a:p>
            <a:pPr marL="663575" lvl="1" indent="-342900">
              <a:lnSpc>
                <a:spcPct val="90000"/>
              </a:lnSpc>
              <a:buFont typeface="Wingdings" pitchFamily="2" charset="2"/>
              <a:buChar char="q"/>
            </a:pPr>
            <a:r>
              <a:rPr lang="en-US" sz="2800" b="1" dirty="0" smtClean="0">
                <a:latin typeface="Times New Roman" pitchFamily="18" charset="0"/>
                <a:cs typeface="Times New Roman" pitchFamily="18" charset="0"/>
              </a:rPr>
              <a:t>Warm Up added to Notes - Definition </a:t>
            </a:r>
          </a:p>
          <a:p>
            <a:r>
              <a:rPr lang="en-US" sz="2800" b="1" dirty="0" smtClean="0">
                <a:latin typeface="Times New Roman" pitchFamily="18" charset="0"/>
                <a:cs typeface="Times New Roman" pitchFamily="18" charset="0"/>
              </a:rPr>
              <a:t>Weed- </a:t>
            </a:r>
            <a:r>
              <a:rPr lang="en-US" sz="2800" dirty="0" smtClean="0"/>
              <a:t>a wild/unwanted/valueless/troublesome plant, growing </a:t>
            </a:r>
            <a:r>
              <a:rPr lang="en-US" sz="2800" dirty="0"/>
              <a:t>where it is not wanted and in competition with cultivated </a:t>
            </a:r>
            <a:r>
              <a:rPr lang="en-US" sz="2800" dirty="0" smtClean="0"/>
              <a:t>plants</a:t>
            </a:r>
            <a:r>
              <a:rPr lang="en-US" dirty="0" smtClean="0"/>
              <a:t>, </a:t>
            </a:r>
            <a:r>
              <a:rPr lang="en-US" dirty="0"/>
              <a:t>especially one that grows on cultivated ground to the exclusion or injury of the desired crop. </a:t>
            </a:r>
            <a:endParaRPr lang="en-US" sz="2800" b="1" dirty="0" smtClean="0">
              <a:latin typeface="Times New Roman" pitchFamily="18" charset="0"/>
              <a:cs typeface="Times New Roman" pitchFamily="18" charset="0"/>
            </a:endParaRPr>
          </a:p>
          <a:p>
            <a:pPr marL="663575" lvl="1" indent="-342900">
              <a:lnSpc>
                <a:spcPct val="90000"/>
              </a:lnSpc>
              <a:buFont typeface="Wingdings" pitchFamily="2" charset="2"/>
              <a:buChar char="q"/>
            </a:pPr>
            <a:endParaRPr lang="en-US" sz="2000" b="1" dirty="0" smtClean="0">
              <a:latin typeface="Times New Roman" pitchFamily="18" charset="0"/>
              <a:cs typeface="Times New Roman" pitchFamily="18" charset="0"/>
            </a:endParaRPr>
          </a:p>
          <a:p>
            <a:pPr marL="136525" indent="0">
              <a:lnSpc>
                <a:spcPct val="90000"/>
              </a:lnSpc>
              <a:buNone/>
            </a:pP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28602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t>WATER - $500 fine/day Alternatives</a:t>
            </a:r>
            <a:endParaRPr lang="en-US" dirty="0"/>
          </a:p>
        </p:txBody>
      </p:sp>
      <p:sp>
        <p:nvSpPr>
          <p:cNvPr id="3" name="Content Placeholder 2"/>
          <p:cNvSpPr>
            <a:spLocks noGrp="1"/>
          </p:cNvSpPr>
          <p:nvPr>
            <p:ph idx="1"/>
          </p:nvPr>
        </p:nvSpPr>
        <p:spPr>
          <a:xfrm>
            <a:off x="0" y="1066800"/>
            <a:ext cx="9144000" cy="5791200"/>
          </a:xfrm>
        </p:spPr>
        <p:txBody>
          <a:bodyPr/>
          <a:lstStyle/>
          <a:p>
            <a:r>
              <a:rPr lang="en-US" dirty="0" smtClean="0"/>
              <a:t>Water Shut Off</a:t>
            </a:r>
          </a:p>
          <a:p>
            <a:r>
              <a:rPr lang="en-US" dirty="0" smtClean="0"/>
              <a:t>Pay for Extra Water Used</a:t>
            </a:r>
          </a:p>
          <a:p>
            <a:r>
              <a:rPr lang="en-US" dirty="0" smtClean="0"/>
              <a:t>Steps for many consequences</a:t>
            </a:r>
          </a:p>
          <a:p>
            <a:r>
              <a:rPr lang="en-US" dirty="0" smtClean="0"/>
              <a:t>Timer and regulated times</a:t>
            </a:r>
          </a:p>
          <a:p>
            <a:r>
              <a:rPr lang="en-US" dirty="0" smtClean="0"/>
              <a:t>Lower the fine amount</a:t>
            </a:r>
          </a:p>
          <a:p>
            <a:r>
              <a:rPr lang="en-US" dirty="0" smtClean="0"/>
              <a:t>Community Service</a:t>
            </a:r>
            <a:endParaRPr lang="en-US" dirty="0"/>
          </a:p>
          <a:p>
            <a:r>
              <a:rPr lang="en-US" dirty="0" smtClean="0"/>
              <a:t>50 gallons/day/person</a:t>
            </a:r>
          </a:p>
          <a:p>
            <a:r>
              <a:rPr lang="en-US" dirty="0" smtClean="0"/>
              <a:t>No Car Wash with hose or water during the day</a:t>
            </a:r>
          </a:p>
          <a:p>
            <a:r>
              <a:rPr lang="en-US" dirty="0" smtClean="0"/>
              <a:t>Water restricted when no one is home and between 9am and 7 pm</a:t>
            </a:r>
          </a:p>
          <a:p>
            <a:r>
              <a:rPr lang="en-US" dirty="0" smtClean="0"/>
              <a:t>5 min shower is 12.5 Gallons</a:t>
            </a:r>
            <a:endParaRPr lang="en-US" dirty="0"/>
          </a:p>
        </p:txBody>
      </p:sp>
    </p:spTree>
    <p:extLst>
      <p:ext uri="{BB962C8B-B14F-4D97-AF65-F5344CB8AC3E}">
        <p14:creationId xmlns:p14="http://schemas.microsoft.com/office/powerpoint/2010/main" val="3153120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Cotton Video Warm Up</a:t>
            </a:r>
            <a:br>
              <a:rPr lang="en-US" dirty="0" smtClean="0"/>
            </a:br>
            <a:endParaRPr lang="en-US" dirty="0"/>
          </a:p>
        </p:txBody>
      </p:sp>
      <p:sp>
        <p:nvSpPr>
          <p:cNvPr id="3" name="Content Placeholder 2"/>
          <p:cNvSpPr>
            <a:spLocks noGrp="1"/>
          </p:cNvSpPr>
          <p:nvPr>
            <p:ph idx="1"/>
          </p:nvPr>
        </p:nvSpPr>
        <p:spPr>
          <a:xfrm>
            <a:off x="457200" y="1600201"/>
            <a:ext cx="8229600" cy="2209800"/>
          </a:xfrm>
        </p:spPr>
        <p:txBody>
          <a:bodyPr/>
          <a:lstStyle/>
          <a:p>
            <a:pPr>
              <a:defRPr/>
            </a:pPr>
            <a:r>
              <a:rPr lang="en-US" sz="4000" dirty="0" smtClean="0"/>
              <a:t>List 3 things made from Cotton</a:t>
            </a:r>
          </a:p>
          <a:p>
            <a:pPr>
              <a:defRPr/>
            </a:pPr>
            <a:r>
              <a:rPr lang="en-US" sz="4000" dirty="0">
                <a:hlinkClick r:id="rId2"/>
              </a:rPr>
              <a:t>https</a:t>
            </a:r>
            <a:r>
              <a:rPr lang="en-US" sz="4000">
                <a:hlinkClick r:id="rId2"/>
              </a:rPr>
              <a:t>://</a:t>
            </a:r>
            <a:r>
              <a:rPr lang="en-US" sz="4000" smtClean="0">
                <a:hlinkClick r:id="rId2"/>
              </a:rPr>
              <a:t>www.youtube.com/watch?v=seYwshBTxYc</a:t>
            </a:r>
            <a:endParaRPr lang="en-US" sz="4000" dirty="0" smtClean="0"/>
          </a:p>
          <a:p>
            <a:pPr>
              <a:defRPr/>
            </a:pPr>
            <a:r>
              <a:rPr lang="en-US" sz="4000" dirty="0" smtClean="0"/>
              <a:t>List 3 by productions of cotton.</a:t>
            </a:r>
            <a:endParaRPr lang="en-US" sz="4000" dirty="0"/>
          </a:p>
        </p:txBody>
      </p:sp>
      <p:sp>
        <p:nvSpPr>
          <p:cNvPr id="4" name="TextBox 3"/>
          <p:cNvSpPr txBox="1"/>
          <p:nvPr/>
        </p:nvSpPr>
        <p:spPr>
          <a:xfrm>
            <a:off x="304800" y="4826675"/>
            <a:ext cx="8153400" cy="2031325"/>
          </a:xfrm>
          <a:prstGeom prst="rect">
            <a:avLst/>
          </a:prstGeom>
          <a:noFill/>
        </p:spPr>
        <p:txBody>
          <a:bodyPr wrap="square" rtlCol="0">
            <a:spAutoFit/>
          </a:bodyPr>
          <a:lstStyle/>
          <a:p>
            <a:r>
              <a:rPr lang="en-US" dirty="0">
                <a:hlinkClick r:id="rId3"/>
              </a:rPr>
              <a:t>https://</a:t>
            </a:r>
            <a:r>
              <a:rPr lang="en-US" dirty="0" smtClean="0">
                <a:hlinkClick r:id="rId3"/>
              </a:rPr>
              <a:t>www.youtube.com/watch?v=bp06h5Vguuk</a:t>
            </a:r>
            <a:endParaRPr lang="en-US" dirty="0" smtClean="0"/>
          </a:p>
          <a:p>
            <a:r>
              <a:rPr lang="en-US" sz="3600" dirty="0" smtClean="0"/>
              <a:t>Careers in Agriculture – Plant Scientist, Plant Physiologist, Bioinformatics, Agronomist</a:t>
            </a:r>
            <a:endParaRPr lang="en-US" sz="3600" dirty="0"/>
          </a:p>
        </p:txBody>
      </p:sp>
    </p:spTree>
    <p:extLst>
      <p:ext uri="{BB962C8B-B14F-4D97-AF65-F5344CB8AC3E}">
        <p14:creationId xmlns:p14="http://schemas.microsoft.com/office/powerpoint/2010/main" val="2101782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b="1" dirty="0">
                <a:solidFill>
                  <a:schemeClr val="folHlink"/>
                </a:solidFill>
                <a:effectLst>
                  <a:outerShdw blurRad="38100" dist="38100" dir="2700000" algn="tl">
                    <a:srgbClr val="C0C0C0"/>
                  </a:outerShdw>
                </a:effectLst>
                <a:latin typeface="Bradley Hand ITC" pitchFamily="66" charset="0"/>
              </a:rPr>
              <a:t>Agricultural Distribution Process</a:t>
            </a: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73237" y="-477837"/>
            <a:ext cx="5597525"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868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 to="" calcmode="lin" valueType="num">
                                      <p:cBhvr>
                                        <p:cTn id="10" dur="1" fill="hold"/>
                                        <p:tgtEl>
                                          <p:spTgt spid="1638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
            <a:ext cx="8305800" cy="1371600"/>
          </a:xfrm>
        </p:spPr>
        <p:txBody>
          <a:bodyPr>
            <a:normAutofit/>
          </a:bodyPr>
          <a:lstStyle/>
          <a:p>
            <a:pPr fontAlgn="auto">
              <a:spcAft>
                <a:spcPts val="0"/>
              </a:spcAft>
              <a:defRPr/>
            </a:pPr>
            <a:r>
              <a:rPr lang="en-US" sz="8000" dirty="0">
                <a:latin typeface="Times New Roman" pitchFamily="18" charset="0"/>
              </a:rPr>
              <a:t>Welcome!</a:t>
            </a:r>
          </a:p>
        </p:txBody>
      </p:sp>
      <p:sp>
        <p:nvSpPr>
          <p:cNvPr id="3075" name="Rectangle 3"/>
          <p:cNvSpPr>
            <a:spLocks noGrp="1" noChangeArrowheads="1"/>
          </p:cNvSpPr>
          <p:nvPr>
            <p:ph type="subTitle" idx="1"/>
          </p:nvPr>
        </p:nvSpPr>
        <p:spPr>
          <a:xfrm>
            <a:off x="0" y="1295400"/>
            <a:ext cx="9144000" cy="5562600"/>
          </a:xfrm>
        </p:spPr>
        <p:txBody>
          <a:bodyPr/>
          <a:lstStyle/>
          <a:p>
            <a:pPr algn="l"/>
            <a:r>
              <a:rPr lang="en-US" sz="4400" b="1" dirty="0" smtClean="0">
                <a:latin typeface="Times New Roman" pitchFamily="18" charset="0"/>
              </a:rPr>
              <a:t>1. Sign In on the sheet @ the 1</a:t>
            </a:r>
            <a:r>
              <a:rPr lang="en-US" sz="4400" b="1" baseline="30000" dirty="0" smtClean="0">
                <a:latin typeface="Times New Roman" pitchFamily="18" charset="0"/>
              </a:rPr>
              <a:t>st</a:t>
            </a:r>
            <a:r>
              <a:rPr lang="en-US" sz="4400" b="1" dirty="0" smtClean="0">
                <a:latin typeface="Times New Roman" pitchFamily="18" charset="0"/>
              </a:rPr>
              <a:t> table 2. Select any seat, chairs stay in place</a:t>
            </a:r>
            <a:endParaRPr lang="en-US" sz="2000" b="1" dirty="0" smtClean="0">
              <a:latin typeface="Times New Roman" pitchFamily="18" charset="0"/>
            </a:endParaRPr>
          </a:p>
          <a:p>
            <a:r>
              <a:rPr lang="en-US" sz="3200" b="1" dirty="0" smtClean="0">
                <a:latin typeface="Times New Roman" pitchFamily="18" charset="0"/>
              </a:rPr>
              <a:t>Teacher: Mrs. Hepner</a:t>
            </a:r>
          </a:p>
          <a:p>
            <a:r>
              <a:rPr lang="en-US" sz="3200" b="1" dirty="0" smtClean="0">
                <a:latin typeface="Times New Roman" pitchFamily="18" charset="0"/>
              </a:rPr>
              <a:t>Classroom: P-12</a:t>
            </a:r>
          </a:p>
          <a:p>
            <a:r>
              <a:rPr lang="en-US" sz="3200" b="1" dirty="0" smtClean="0">
                <a:latin typeface="Times New Roman" pitchFamily="18" charset="0"/>
              </a:rPr>
              <a:t>Period 1: Floriculture I </a:t>
            </a:r>
          </a:p>
          <a:p>
            <a:r>
              <a:rPr lang="en-US" sz="3200" b="1" dirty="0" smtClean="0">
                <a:latin typeface="Times New Roman" pitchFamily="18" charset="0"/>
              </a:rPr>
              <a:t>Period 2: Floriculture II &amp; Environmental Hort.</a:t>
            </a:r>
          </a:p>
          <a:p>
            <a:r>
              <a:rPr lang="en-US" sz="3200" b="1" dirty="0" smtClean="0">
                <a:latin typeface="Times New Roman" pitchFamily="18" charset="0"/>
              </a:rPr>
              <a:t>Period 3: Agriculture Earth Science</a:t>
            </a:r>
            <a:endParaRPr lang="en-US" sz="3200" b="1" dirty="0">
              <a:latin typeface="Times New Roman" pitchFamily="18" charset="0"/>
            </a:endParaRPr>
          </a:p>
          <a:p>
            <a:r>
              <a:rPr lang="en-US" sz="3200" b="1" dirty="0" smtClean="0">
                <a:latin typeface="Times New Roman" pitchFamily="18" charset="0"/>
              </a:rPr>
              <a:t>Period 5: Floriculture I </a:t>
            </a:r>
          </a:p>
          <a:p>
            <a:r>
              <a:rPr lang="en-US" sz="3200" b="1" dirty="0" smtClean="0">
                <a:latin typeface="Times New Roman" pitchFamily="18" charset="0"/>
              </a:rPr>
              <a:t>Period 6: Floriculture I</a:t>
            </a:r>
            <a:endParaRPr lang="en-US" sz="3200" b="1" dirty="0">
              <a:latin typeface="Times New Roman" pitchFamily="18" charset="0"/>
            </a:endParaRPr>
          </a:p>
          <a:p>
            <a:pPr algn="l"/>
            <a:endParaRPr lang="en-US" b="1" dirty="0" smtClean="0">
              <a:latin typeface="Times New Roman" pitchFamily="18" charset="0"/>
            </a:endParaRPr>
          </a:p>
        </p:txBody>
      </p:sp>
    </p:spTree>
    <p:extLst>
      <p:ext uri="{BB962C8B-B14F-4D97-AF65-F5344CB8AC3E}">
        <p14:creationId xmlns:p14="http://schemas.microsoft.com/office/powerpoint/2010/main" val="1828039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p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0"/>
            <a:ext cx="467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p:txBody>
          <a:bodyPr>
            <a:normAutofit fontScale="90000"/>
          </a:bodyPr>
          <a:lstStyle/>
          <a:p>
            <a:pPr>
              <a:defRPr/>
            </a:pPr>
            <a:r>
              <a:rPr lang="en-US" sz="4000" b="1" dirty="0">
                <a:solidFill>
                  <a:schemeClr val="folHlink"/>
                </a:solidFill>
                <a:effectLst>
                  <a:outerShdw blurRad="38100" dist="38100" dir="2700000" algn="tl">
                    <a:srgbClr val="C0C0C0"/>
                  </a:outerShdw>
                </a:effectLst>
                <a:latin typeface="Bradley Hand ITC" pitchFamily="66" charset="0"/>
              </a:rPr>
              <a:t>California’s Major Agricultural </a:t>
            </a:r>
            <a:r>
              <a:rPr lang="en-US" sz="4000" b="1" dirty="0" smtClean="0">
                <a:solidFill>
                  <a:schemeClr val="folHlink"/>
                </a:solidFill>
                <a:effectLst>
                  <a:outerShdw blurRad="38100" dist="38100" dir="2700000" algn="tl">
                    <a:srgbClr val="C0C0C0"/>
                  </a:outerShdw>
                </a:effectLst>
                <a:latin typeface="Bradley Hand ITC" pitchFamily="66" charset="0"/>
              </a:rPr>
              <a:t>Commodities In Dollar Value</a:t>
            </a:r>
            <a:endParaRPr lang="en-US" sz="4000" b="1" dirty="0">
              <a:solidFill>
                <a:schemeClr val="folHlink"/>
              </a:solidFill>
              <a:effectLst>
                <a:outerShdw blurRad="38100" dist="38100" dir="2700000" algn="tl">
                  <a:srgbClr val="C0C0C0"/>
                </a:outerShdw>
              </a:effectLst>
              <a:latin typeface="Bradley Hand ITC" pitchFamily="66" charset="0"/>
            </a:endParaRPr>
          </a:p>
        </p:txBody>
      </p:sp>
      <p:sp>
        <p:nvSpPr>
          <p:cNvPr id="21507" name="Rectangle 3"/>
          <p:cNvSpPr>
            <a:spLocks noGrp="1" noChangeArrowheads="1"/>
          </p:cNvSpPr>
          <p:nvPr>
            <p:ph type="body" idx="1"/>
          </p:nvPr>
        </p:nvSpPr>
        <p:spPr>
          <a:xfrm>
            <a:off x="457200" y="1600200"/>
            <a:ext cx="8229600" cy="5029200"/>
          </a:xfrm>
        </p:spPr>
        <p:txBody>
          <a:bodyPr/>
          <a:lstStyle/>
          <a:p>
            <a:pPr marL="609600" indent="-609600">
              <a:lnSpc>
                <a:spcPct val="90000"/>
              </a:lnSpc>
              <a:buFontTx/>
              <a:buAutoNum type="arabicPeriod"/>
              <a:defRPr/>
            </a:pPr>
            <a:r>
              <a:rPr lang="en-US" sz="2800" dirty="0"/>
              <a:t>Milk &amp; Cream……………$3,630,171,000</a:t>
            </a:r>
          </a:p>
          <a:p>
            <a:pPr marL="609600" indent="-609600">
              <a:lnSpc>
                <a:spcPct val="90000"/>
              </a:lnSpc>
              <a:buFontTx/>
              <a:buAutoNum type="arabicPeriod"/>
              <a:defRPr/>
            </a:pPr>
            <a:r>
              <a:rPr lang="en-US" sz="2800" dirty="0"/>
              <a:t>Grapes…………………….2,650,873,000</a:t>
            </a:r>
          </a:p>
          <a:p>
            <a:pPr marL="609600" indent="-609600">
              <a:lnSpc>
                <a:spcPct val="90000"/>
              </a:lnSpc>
              <a:buFontTx/>
              <a:buAutoNum type="arabicPeriod"/>
              <a:defRPr/>
            </a:pPr>
            <a:r>
              <a:rPr lang="en-US" sz="2800" dirty="0"/>
              <a:t>Nursery Products………...2,087,447,000</a:t>
            </a:r>
          </a:p>
          <a:p>
            <a:pPr marL="609600" indent="-609600">
              <a:lnSpc>
                <a:spcPct val="90000"/>
              </a:lnSpc>
              <a:buFontTx/>
              <a:buAutoNum type="arabicPeriod"/>
              <a:defRPr/>
            </a:pPr>
            <a:r>
              <a:rPr lang="en-US" sz="2800" dirty="0"/>
              <a:t>Lettuce…………………….1,370,004,000</a:t>
            </a:r>
          </a:p>
          <a:p>
            <a:pPr marL="609600" indent="-609600">
              <a:lnSpc>
                <a:spcPct val="90000"/>
              </a:lnSpc>
              <a:buFontTx/>
              <a:buAutoNum type="arabicPeriod"/>
              <a:defRPr/>
            </a:pPr>
            <a:r>
              <a:rPr lang="en-US" sz="2800" dirty="0"/>
              <a:t>Cattle &amp; Calves…………..1,351,500,000</a:t>
            </a:r>
          </a:p>
          <a:p>
            <a:pPr marL="609600" indent="-609600">
              <a:lnSpc>
                <a:spcPct val="90000"/>
              </a:lnSpc>
              <a:buFontTx/>
              <a:buAutoNum type="arabicPeriod"/>
              <a:defRPr/>
            </a:pPr>
            <a:r>
              <a:rPr lang="en-US" sz="2800" dirty="0"/>
              <a:t>Hay………………………...1,020,510,000</a:t>
            </a:r>
          </a:p>
          <a:p>
            <a:pPr marL="609600" indent="-609600">
              <a:lnSpc>
                <a:spcPct val="90000"/>
              </a:lnSpc>
              <a:buFontTx/>
              <a:buAutoNum type="arabicPeriod"/>
              <a:defRPr/>
            </a:pPr>
            <a:r>
              <a:rPr lang="en-US" sz="2800" dirty="0"/>
              <a:t>Flowers &amp; Foliage…………..998,459,000</a:t>
            </a:r>
          </a:p>
          <a:p>
            <a:pPr marL="609600" indent="-609600">
              <a:lnSpc>
                <a:spcPct val="90000"/>
              </a:lnSpc>
              <a:buFontTx/>
              <a:buAutoNum type="arabicPeriod"/>
              <a:defRPr/>
            </a:pPr>
            <a:r>
              <a:rPr lang="en-US" sz="2800" dirty="0"/>
              <a:t>Strawberries ……………..…841,031,000</a:t>
            </a:r>
          </a:p>
          <a:p>
            <a:pPr marL="609600" indent="-609600">
              <a:lnSpc>
                <a:spcPct val="90000"/>
              </a:lnSpc>
              <a:buFontTx/>
              <a:buAutoNum type="arabicPeriod"/>
              <a:defRPr/>
            </a:pPr>
            <a:r>
              <a:rPr lang="en-US" sz="2800" dirty="0"/>
              <a:t>Tomatoes……………………766,260,000</a:t>
            </a:r>
          </a:p>
          <a:p>
            <a:pPr marL="609600" indent="-609600">
              <a:lnSpc>
                <a:spcPct val="90000"/>
              </a:lnSpc>
              <a:buFontTx/>
              <a:buAutoNum type="arabicPeriod"/>
              <a:defRPr/>
            </a:pPr>
            <a:r>
              <a:rPr lang="en-US" sz="2800" dirty="0"/>
              <a:t>Almonds……………………..731,880,000</a:t>
            </a:r>
          </a:p>
        </p:txBody>
      </p:sp>
    </p:spTree>
    <p:extLst>
      <p:ext uri="{BB962C8B-B14F-4D97-AF65-F5344CB8AC3E}">
        <p14:creationId xmlns:p14="http://schemas.microsoft.com/office/powerpoint/2010/main" val="4190488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to="" calcmode="lin" valueType="num">
                                      <p:cBhvr>
                                        <p:cTn id="7" dur="1" fill="hold"/>
                                        <p:tgtEl>
                                          <p:spTgt spid="2150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 to="" calcmode="lin" valueType="num">
                                      <p:cBhvr>
                                        <p:cTn id="12" dur="1" fill="hold"/>
                                        <p:tgtEl>
                                          <p:spTgt spid="21511"/>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21507">
                                            <p:txEl>
                                              <p:pRg st="0" end="0"/>
                                            </p:txEl>
                                          </p:spTgt>
                                        </p:tgtEl>
                                        <p:attrNameLst>
                                          <p:attrName>style.visibility</p:attrName>
                                        </p:attrNameLst>
                                      </p:cBhvr>
                                      <p:to>
                                        <p:strVal val="visible"/>
                                      </p:to>
                                    </p:set>
                                    <p:anim to="" calcmode="lin" valueType="num">
                                      <p:cBhvr>
                                        <p:cTn id="15" dur="1" fill="hold"/>
                                        <p:tgtEl>
                                          <p:spTgt spid="21507">
                                            <p:txEl>
                                              <p:pRg st="0" end="0"/>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21507">
                                            <p:txEl>
                                              <p:pRg st="1" end="1"/>
                                            </p:txEl>
                                          </p:spTgt>
                                        </p:tgtEl>
                                        <p:attrNameLst>
                                          <p:attrName>style.visibility</p:attrName>
                                        </p:attrNameLst>
                                      </p:cBhvr>
                                      <p:to>
                                        <p:strVal val="visible"/>
                                      </p:to>
                                    </p:set>
                                    <p:anim to="" calcmode="lin" valueType="num">
                                      <p:cBhvr>
                                        <p:cTn id="20" dur="1" fill="hold"/>
                                        <p:tgtEl>
                                          <p:spTgt spid="21507">
                                            <p:txEl>
                                              <p:pRg st="1" end="1"/>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21507">
                                            <p:txEl>
                                              <p:pRg st="2" end="2"/>
                                            </p:txEl>
                                          </p:spTgt>
                                        </p:tgtEl>
                                        <p:attrNameLst>
                                          <p:attrName>style.visibility</p:attrName>
                                        </p:attrNameLst>
                                      </p:cBhvr>
                                      <p:to>
                                        <p:strVal val="visible"/>
                                      </p:to>
                                    </p:set>
                                    <p:anim to="" calcmode="lin" valueType="num">
                                      <p:cBhvr>
                                        <p:cTn id="25" dur="1" fill="hold"/>
                                        <p:tgtEl>
                                          <p:spTgt spid="21507">
                                            <p:txEl>
                                              <p:pRg st="2" end="2"/>
                                            </p:txEl>
                                          </p:spTgt>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21507">
                                            <p:txEl>
                                              <p:pRg st="3" end="3"/>
                                            </p:txEl>
                                          </p:spTgt>
                                        </p:tgtEl>
                                        <p:attrNameLst>
                                          <p:attrName>style.visibility</p:attrName>
                                        </p:attrNameLst>
                                      </p:cBhvr>
                                      <p:to>
                                        <p:strVal val="visible"/>
                                      </p:to>
                                    </p:set>
                                    <p:anim to="" calcmode="lin" valueType="num">
                                      <p:cBhvr>
                                        <p:cTn id="30" dur="1" fill="hold"/>
                                        <p:tgtEl>
                                          <p:spTgt spid="21507">
                                            <p:txEl>
                                              <p:pRg st="3" end="3"/>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21507">
                                            <p:txEl>
                                              <p:pRg st="4" end="4"/>
                                            </p:txEl>
                                          </p:spTgt>
                                        </p:tgtEl>
                                        <p:attrNameLst>
                                          <p:attrName>style.visibility</p:attrName>
                                        </p:attrNameLst>
                                      </p:cBhvr>
                                      <p:to>
                                        <p:strVal val="visible"/>
                                      </p:to>
                                    </p:set>
                                    <p:anim to="" calcmode="lin" valueType="num">
                                      <p:cBhvr>
                                        <p:cTn id="35" dur="1" fill="hold"/>
                                        <p:tgtEl>
                                          <p:spTgt spid="21507">
                                            <p:txEl>
                                              <p:pRg st="4" end="4"/>
                                            </p:txEl>
                                          </p:spTgt>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21507">
                                            <p:txEl>
                                              <p:pRg st="5" end="5"/>
                                            </p:txEl>
                                          </p:spTgt>
                                        </p:tgtEl>
                                        <p:attrNameLst>
                                          <p:attrName>style.visibility</p:attrName>
                                        </p:attrNameLst>
                                      </p:cBhvr>
                                      <p:to>
                                        <p:strVal val="visible"/>
                                      </p:to>
                                    </p:set>
                                    <p:anim to="" calcmode="lin" valueType="num">
                                      <p:cBhvr>
                                        <p:cTn id="40" dur="1" fill="hold"/>
                                        <p:tgtEl>
                                          <p:spTgt spid="21507">
                                            <p:txEl>
                                              <p:pRg st="5" end="5"/>
                                            </p:txEl>
                                          </p:spTgt>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21507">
                                            <p:txEl>
                                              <p:pRg st="6" end="6"/>
                                            </p:txEl>
                                          </p:spTgt>
                                        </p:tgtEl>
                                        <p:attrNameLst>
                                          <p:attrName>style.visibility</p:attrName>
                                        </p:attrNameLst>
                                      </p:cBhvr>
                                      <p:to>
                                        <p:strVal val="visible"/>
                                      </p:to>
                                    </p:set>
                                    <p:anim to="" calcmode="lin" valueType="num">
                                      <p:cBhvr>
                                        <p:cTn id="45" dur="1" fill="hold"/>
                                        <p:tgtEl>
                                          <p:spTgt spid="21507">
                                            <p:txEl>
                                              <p:pRg st="6" end="6"/>
                                            </p:txEl>
                                          </p:spTgt>
                                        </p:tgtEl>
                                        <p:attrNameLst>
                                          <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21507">
                                            <p:txEl>
                                              <p:pRg st="7" end="7"/>
                                            </p:txEl>
                                          </p:spTgt>
                                        </p:tgtEl>
                                        <p:attrNameLst>
                                          <p:attrName>style.visibility</p:attrName>
                                        </p:attrNameLst>
                                      </p:cBhvr>
                                      <p:to>
                                        <p:strVal val="visible"/>
                                      </p:to>
                                    </p:set>
                                    <p:anim to="" calcmode="lin" valueType="num">
                                      <p:cBhvr>
                                        <p:cTn id="50" dur="1" fill="hold"/>
                                        <p:tgtEl>
                                          <p:spTgt spid="21507">
                                            <p:txEl>
                                              <p:pRg st="7" end="7"/>
                                            </p:txEl>
                                          </p:spTgt>
                                        </p:tgtEl>
                                        <p:attrNameLst>
                                          <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21507">
                                            <p:txEl>
                                              <p:pRg st="8" end="8"/>
                                            </p:txEl>
                                          </p:spTgt>
                                        </p:tgtEl>
                                        <p:attrNameLst>
                                          <p:attrName>style.visibility</p:attrName>
                                        </p:attrNameLst>
                                      </p:cBhvr>
                                      <p:to>
                                        <p:strVal val="visible"/>
                                      </p:to>
                                    </p:set>
                                    <p:anim to="" calcmode="lin" valueType="num">
                                      <p:cBhvr>
                                        <p:cTn id="55" dur="1" fill="hold"/>
                                        <p:tgtEl>
                                          <p:spTgt spid="21507">
                                            <p:txEl>
                                              <p:pRg st="8" end="8"/>
                                            </p:txEl>
                                          </p:spTgt>
                                        </p:tgtEl>
                                        <p:attrNameLst>
                                          <p:attrName/>
                                        </p:attrNameLst>
                                      </p:cBhvr>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21507">
                                            <p:txEl>
                                              <p:pRg st="9" end="9"/>
                                            </p:txEl>
                                          </p:spTgt>
                                        </p:tgtEl>
                                        <p:attrNameLst>
                                          <p:attrName>style.visibility</p:attrName>
                                        </p:attrNameLst>
                                      </p:cBhvr>
                                      <p:to>
                                        <p:strVal val="visible"/>
                                      </p:to>
                                    </p:set>
                                    <p:anim to="" calcmode="lin" valueType="num">
                                      <p:cBhvr>
                                        <p:cTn id="60" dur="1" fill="hold"/>
                                        <p:tgtEl>
                                          <p:spTgt spid="2150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507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281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dirty="0" smtClean="0"/>
              <a:t>Careers Which Ag Area do they go in??? </a:t>
            </a:r>
            <a:br>
              <a:rPr lang="en-US" dirty="0" smtClean="0"/>
            </a:br>
            <a:r>
              <a:rPr lang="en-US" sz="1200" dirty="0" smtClean="0"/>
              <a:t>Pre-Rank/Post</a:t>
            </a:r>
            <a:r>
              <a:rPr lang="en-US" sz="1200" dirty="0"/>
              <a:t> </a:t>
            </a:r>
            <a:r>
              <a:rPr lang="en-US" sz="1200" dirty="0" smtClean="0"/>
              <a:t>Which is your top 2? Change?</a:t>
            </a:r>
            <a:endParaRPr lang="en-US" sz="1200" dirty="0"/>
          </a:p>
        </p:txBody>
      </p:sp>
      <p:sp>
        <p:nvSpPr>
          <p:cNvPr id="3" name="Content Placeholder 2"/>
          <p:cNvSpPr>
            <a:spLocks noGrp="1"/>
          </p:cNvSpPr>
          <p:nvPr>
            <p:ph idx="1"/>
          </p:nvPr>
        </p:nvSpPr>
        <p:spPr>
          <a:xfrm>
            <a:off x="0" y="1295400"/>
            <a:ext cx="9144000" cy="5562600"/>
          </a:xfrm>
        </p:spPr>
        <p:txBody>
          <a:bodyPr/>
          <a:lstStyle/>
          <a:p>
            <a:r>
              <a:rPr lang="en-US" dirty="0"/>
              <a:t>Botanist</a:t>
            </a:r>
          </a:p>
          <a:p>
            <a:r>
              <a:rPr lang="en-US" dirty="0"/>
              <a:t>Agronomist</a:t>
            </a:r>
          </a:p>
          <a:p>
            <a:r>
              <a:rPr lang="en-US" dirty="0"/>
              <a:t>Education and Extension Specialist</a:t>
            </a:r>
          </a:p>
          <a:p>
            <a:r>
              <a:rPr lang="en-US" dirty="0"/>
              <a:t>Farmer/Agricultural Manager</a:t>
            </a:r>
          </a:p>
          <a:p>
            <a:r>
              <a:rPr lang="en-US" dirty="0"/>
              <a:t>Certified Crop Advisor</a:t>
            </a:r>
          </a:p>
          <a:p>
            <a:r>
              <a:rPr lang="en-US" dirty="0"/>
              <a:t>Entomologist</a:t>
            </a:r>
          </a:p>
          <a:p>
            <a:r>
              <a:rPr lang="en-US" dirty="0"/>
              <a:t>Plant Scientist</a:t>
            </a:r>
          </a:p>
          <a:p>
            <a:r>
              <a:rPr lang="en-US" dirty="0" smtClean="0"/>
              <a:t>Fishery Scientist</a:t>
            </a:r>
            <a:endParaRPr lang="en-US" dirty="0"/>
          </a:p>
          <a:p>
            <a:r>
              <a:rPr lang="en-US" dirty="0"/>
              <a:t>Tree Surgeon</a:t>
            </a:r>
          </a:p>
          <a:p>
            <a:r>
              <a:rPr lang="en-US" dirty="0"/>
              <a:t>Golf Course </a:t>
            </a:r>
            <a:r>
              <a:rPr lang="en-US" dirty="0" smtClean="0"/>
              <a:t>Superintendent</a:t>
            </a:r>
          </a:p>
          <a:p>
            <a:r>
              <a:rPr lang="en-US" dirty="0" smtClean="0"/>
              <a:t>Florist</a:t>
            </a:r>
            <a:endParaRPr lang="en-US" dirty="0"/>
          </a:p>
        </p:txBody>
      </p:sp>
    </p:spTree>
    <p:extLst>
      <p:ext uri="{BB962C8B-B14F-4D97-AF65-F5344CB8AC3E}">
        <p14:creationId xmlns:p14="http://schemas.microsoft.com/office/powerpoint/2010/main" val="1425185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143000"/>
          </a:xfrm>
        </p:spPr>
        <p:txBody>
          <a:bodyPr>
            <a:normAutofit fontScale="90000"/>
          </a:bodyPr>
          <a:lstStyle/>
          <a:p>
            <a:r>
              <a:rPr lang="en-US" sz="4400" dirty="0" smtClean="0">
                <a:latin typeface="Arial Unicode MS" pitchFamily="34" charset="-128"/>
              </a:rPr>
              <a:t>Flower Production from Field to You</a:t>
            </a:r>
            <a:br>
              <a:rPr lang="en-US" sz="4400" dirty="0" smtClean="0">
                <a:latin typeface="Arial Unicode MS" pitchFamily="34" charset="-128"/>
              </a:rPr>
            </a:br>
            <a:r>
              <a:rPr lang="en-US" sz="3100" dirty="0" smtClean="0"/>
              <a:t>Production Steps (2% of all Ag.)</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5257800"/>
          </a:xfrm>
        </p:spPr>
        <p:txBody>
          <a:bodyPr/>
          <a:lstStyle/>
          <a:p>
            <a:pPr marL="650875" indent="-514350">
              <a:buFont typeface="+mj-lt"/>
              <a:buAutoNum type="arabicPeriod"/>
            </a:pPr>
            <a:r>
              <a:rPr lang="en-US" dirty="0" smtClean="0"/>
              <a:t>Prepare land/soil</a:t>
            </a:r>
          </a:p>
          <a:p>
            <a:pPr marL="650875" indent="-514350">
              <a:buFont typeface="+mj-lt"/>
              <a:buAutoNum type="arabicPeriod"/>
            </a:pPr>
            <a:r>
              <a:rPr lang="en-US" dirty="0" smtClean="0"/>
              <a:t>Plant seed</a:t>
            </a:r>
          </a:p>
          <a:p>
            <a:pPr marL="650875" indent="-514350">
              <a:buFont typeface="+mj-lt"/>
              <a:buAutoNum type="arabicPeriod"/>
            </a:pPr>
            <a:r>
              <a:rPr lang="en-US" dirty="0" smtClean="0"/>
              <a:t>Irrigate (overhead) &amp; Fertilizer</a:t>
            </a:r>
          </a:p>
          <a:p>
            <a:pPr marL="650875" indent="-514350">
              <a:buFont typeface="+mj-lt"/>
              <a:buAutoNum type="arabicPeriod"/>
            </a:pPr>
            <a:r>
              <a:rPr lang="en-US" dirty="0" smtClean="0"/>
              <a:t>Cultivate (remove weeds)</a:t>
            </a:r>
          </a:p>
          <a:p>
            <a:pPr marL="650875" indent="-514350">
              <a:buFont typeface="+mj-lt"/>
              <a:buAutoNum type="arabicPeriod"/>
            </a:pPr>
            <a:r>
              <a:rPr lang="en-US" dirty="0" smtClean="0"/>
              <a:t>Harvest</a:t>
            </a:r>
          </a:p>
          <a:p>
            <a:pPr marL="650875" indent="-514350">
              <a:buFont typeface="+mj-lt"/>
              <a:buAutoNum type="arabicPeriod"/>
            </a:pPr>
            <a:r>
              <a:rPr lang="en-US" dirty="0" smtClean="0"/>
              <a:t>Package/Process</a:t>
            </a:r>
          </a:p>
          <a:p>
            <a:pPr marL="650875" indent="-514350">
              <a:buFont typeface="+mj-lt"/>
              <a:buAutoNum type="arabicPeriod"/>
            </a:pPr>
            <a:r>
              <a:rPr lang="en-US" dirty="0" smtClean="0"/>
              <a:t>Ship to San Francisco Flower Market</a:t>
            </a:r>
          </a:p>
          <a:p>
            <a:pPr marL="650875" indent="-514350">
              <a:buFont typeface="+mj-lt"/>
              <a:buAutoNum type="arabicPeriod"/>
            </a:pPr>
            <a:r>
              <a:rPr lang="en-US" dirty="0" smtClean="0"/>
              <a:t>Sell to Wholesale Florist</a:t>
            </a:r>
          </a:p>
          <a:p>
            <a:pPr marL="650875" indent="-514350">
              <a:buFont typeface="+mj-lt"/>
              <a:buAutoNum type="arabicPeriod"/>
            </a:pPr>
            <a:r>
              <a:rPr lang="en-US" dirty="0" smtClean="0"/>
              <a:t>Sell to Retail Florist who makes it into arrangement</a:t>
            </a:r>
          </a:p>
          <a:p>
            <a:pPr marL="650875" indent="-514350">
              <a:buFont typeface="+mj-lt"/>
              <a:buAutoNum type="arabicPeriod"/>
            </a:pPr>
            <a:r>
              <a:rPr lang="en-US" dirty="0" smtClean="0"/>
              <a:t>Sell to Consumer (tax is charged)</a:t>
            </a:r>
          </a:p>
          <a:p>
            <a:pPr marL="650875" indent="-514350">
              <a:buFont typeface="+mj-lt"/>
              <a:buAutoNum type="arabicPeriod"/>
            </a:pP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800" dirty="0" smtClean="0"/>
              <a:t>Floral 1 Career Practice Quiz</a:t>
            </a:r>
          </a:p>
        </p:txBody>
      </p:sp>
      <p:sp>
        <p:nvSpPr>
          <p:cNvPr id="13315" name="Rectangle 3"/>
          <p:cNvSpPr>
            <a:spLocks noGrp="1" noChangeArrowheads="1"/>
          </p:cNvSpPr>
          <p:nvPr>
            <p:ph type="body" idx="1"/>
          </p:nvPr>
        </p:nvSpPr>
        <p:spPr>
          <a:xfrm>
            <a:off x="0" y="1219200"/>
            <a:ext cx="9144000" cy="5638800"/>
          </a:xfrm>
        </p:spPr>
        <p:txBody>
          <a:bodyPr/>
          <a:lstStyle/>
          <a:p>
            <a:pPr eaLnBrk="1" hangingPunct="1">
              <a:defRPr/>
            </a:pPr>
            <a:r>
              <a:rPr lang="en-US" dirty="0" smtClean="0"/>
              <a:t>List 2 careers from the Service area.</a:t>
            </a:r>
          </a:p>
          <a:p>
            <a:pPr eaLnBrk="1" hangingPunct="1">
              <a:defRPr/>
            </a:pPr>
            <a:r>
              <a:rPr lang="en-US" dirty="0" smtClean="0"/>
              <a:t>What equipment might be Operated?</a:t>
            </a:r>
          </a:p>
          <a:p>
            <a:pPr eaLnBrk="1" hangingPunct="1">
              <a:defRPr/>
            </a:pPr>
            <a:r>
              <a:rPr lang="en-US" dirty="0" smtClean="0"/>
              <a:t>A harvester or Marketer are in this area?</a:t>
            </a:r>
          </a:p>
          <a:p>
            <a:pPr eaLnBrk="1" hangingPunct="1">
              <a:defRPr/>
            </a:pPr>
            <a:r>
              <a:rPr lang="en-US" dirty="0" smtClean="0"/>
              <a:t>Farmer or Rancher is in what area?</a:t>
            </a:r>
          </a:p>
          <a:p>
            <a:pPr eaLnBrk="1" hangingPunct="1">
              <a:defRPr/>
            </a:pPr>
            <a:r>
              <a:rPr lang="en-US" dirty="0" smtClean="0"/>
              <a:t>What area requires use of hand tools?</a:t>
            </a:r>
          </a:p>
          <a:p>
            <a:pPr eaLnBrk="1" hangingPunct="1">
              <a:defRPr/>
            </a:pPr>
            <a:r>
              <a:rPr lang="en-US" dirty="0" smtClean="0"/>
              <a:t>Wildlife Biologists are in what area?</a:t>
            </a:r>
          </a:p>
          <a:p>
            <a:pPr eaLnBrk="1" hangingPunct="1">
              <a:defRPr/>
            </a:pPr>
            <a:r>
              <a:rPr lang="en-US" dirty="0" smtClean="0"/>
              <a:t>Logger or Tree Surgeon are in what area?</a:t>
            </a:r>
          </a:p>
          <a:p>
            <a:pPr eaLnBrk="1" hangingPunct="1">
              <a:defRPr/>
            </a:pPr>
            <a:r>
              <a:rPr lang="en-US" dirty="0" smtClean="0"/>
              <a:t>List 3 careers in the area  of Horticulture.</a:t>
            </a: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8482703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Unit 1 Quiz Careers Extra Credit</a:t>
            </a:r>
            <a:br>
              <a:rPr lang="en-US" dirty="0" smtClean="0"/>
            </a:br>
            <a:r>
              <a:rPr lang="en-US" sz="1000" dirty="0" smtClean="0"/>
              <a:t>Write up on white board!!!</a:t>
            </a:r>
            <a:endParaRPr lang="en-US" sz="1000" dirty="0"/>
          </a:p>
        </p:txBody>
      </p:sp>
      <p:sp>
        <p:nvSpPr>
          <p:cNvPr id="3" name="Content Placeholder 2"/>
          <p:cNvSpPr>
            <a:spLocks noGrp="1"/>
          </p:cNvSpPr>
          <p:nvPr>
            <p:ph idx="1"/>
          </p:nvPr>
        </p:nvSpPr>
        <p:spPr>
          <a:xfrm>
            <a:off x="228600" y="1371600"/>
            <a:ext cx="8610600" cy="5486400"/>
          </a:xfrm>
        </p:spPr>
        <p:txBody>
          <a:bodyPr/>
          <a:lstStyle/>
          <a:p>
            <a:pPr marL="514350" indent="-514350">
              <a:buFont typeface="+mj-lt"/>
              <a:buAutoNum type="arabicPeriod"/>
              <a:defRPr/>
            </a:pPr>
            <a:r>
              <a:rPr lang="en-US" dirty="0" smtClean="0"/>
              <a:t>Who developed the square watermelon?</a:t>
            </a:r>
          </a:p>
          <a:p>
            <a:pPr marL="514350" indent="-514350">
              <a:buFont typeface="+mj-lt"/>
              <a:buAutoNum type="arabicPeriod"/>
              <a:defRPr/>
            </a:pPr>
            <a:r>
              <a:rPr lang="en-US" dirty="0" smtClean="0"/>
              <a:t>What are three things to consider when selecting a career?</a:t>
            </a:r>
          </a:p>
          <a:p>
            <a:pPr marL="514350" indent="-514350">
              <a:buFont typeface="+mj-lt"/>
              <a:buAutoNum type="arabicPeriod"/>
              <a:defRPr/>
            </a:pPr>
            <a:r>
              <a:rPr lang="en-US" dirty="0" smtClean="0"/>
              <a:t>List 3 ways to find out if you like a career option.</a:t>
            </a:r>
          </a:p>
          <a:p>
            <a:pPr marL="514350" indent="-514350">
              <a:buFont typeface="+mj-lt"/>
              <a:buAutoNum type="arabicPeriod"/>
              <a:defRPr/>
            </a:pPr>
            <a:r>
              <a:rPr lang="en-US" dirty="0" smtClean="0"/>
              <a:t>What careers make up 2% of all agriculture careers?</a:t>
            </a:r>
          </a:p>
          <a:p>
            <a:pPr marL="514350" indent="-514350">
              <a:buFont typeface="+mj-lt"/>
              <a:buAutoNum type="arabicPeriod"/>
              <a:defRPr/>
            </a:pPr>
            <a:endParaRPr lang="en-US" dirty="0"/>
          </a:p>
        </p:txBody>
      </p:sp>
    </p:spTree>
    <p:extLst>
      <p:ext uri="{BB962C8B-B14F-4D97-AF65-F5344CB8AC3E}">
        <p14:creationId xmlns:p14="http://schemas.microsoft.com/office/powerpoint/2010/main" val="4096263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686800" cy="1066800"/>
          </a:xfrm>
        </p:spPr>
        <p:txBody>
          <a:bodyPr/>
          <a:lstStyle/>
          <a:p>
            <a:pPr fontAlgn="auto">
              <a:spcAft>
                <a:spcPts val="0"/>
              </a:spcAft>
              <a:defRPr/>
            </a:pPr>
            <a:r>
              <a:rPr lang="en-US" sz="4000" dirty="0" smtClean="0"/>
              <a:t>Weed Report Details</a:t>
            </a:r>
            <a:endParaRPr lang="en-US" sz="4000" dirty="0"/>
          </a:p>
        </p:txBody>
      </p:sp>
      <p:sp>
        <p:nvSpPr>
          <p:cNvPr id="12291" name="Rectangle 3"/>
          <p:cNvSpPr>
            <a:spLocks noGrp="1" noChangeArrowheads="1"/>
          </p:cNvSpPr>
          <p:nvPr>
            <p:ph idx="1"/>
          </p:nvPr>
        </p:nvSpPr>
        <p:spPr>
          <a:xfrm>
            <a:off x="0" y="1143000"/>
            <a:ext cx="9144000" cy="5715000"/>
          </a:xfrm>
        </p:spPr>
        <p:txBody>
          <a:bodyPr/>
          <a:lstStyle/>
          <a:p>
            <a:pPr lvl="0"/>
            <a:r>
              <a:rPr lang="en-US" sz="4400" dirty="0"/>
              <a:t>1 picture</a:t>
            </a:r>
          </a:p>
          <a:p>
            <a:pPr lvl="0"/>
            <a:r>
              <a:rPr lang="en-US" sz="4400" dirty="0"/>
              <a:t>1 paragraph description of the Plant (as to someone who has never seen it)</a:t>
            </a:r>
          </a:p>
          <a:p>
            <a:pPr lvl="0"/>
            <a:r>
              <a:rPr lang="en-US" sz="4400" dirty="0"/>
              <a:t>Scientific Name</a:t>
            </a:r>
          </a:p>
          <a:p>
            <a:pPr lvl="0"/>
            <a:r>
              <a:rPr lang="en-US" sz="4400" dirty="0"/>
              <a:t>Plant Classification (Perennial, Annual, Bulbs, etc)</a:t>
            </a:r>
          </a:p>
          <a:p>
            <a:pPr algn="ctr">
              <a:buFontTx/>
              <a:buNone/>
            </a:pPr>
            <a:endParaRPr lang="en-US" sz="2400" b="1" dirty="0" smtClean="0"/>
          </a:p>
        </p:txBody>
      </p:sp>
    </p:spTree>
    <p:extLst>
      <p:ext uri="{BB962C8B-B14F-4D97-AF65-F5344CB8AC3E}">
        <p14:creationId xmlns:p14="http://schemas.microsoft.com/office/powerpoint/2010/main" val="1057156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7813"/>
            <a:ext cx="8229600" cy="1017587"/>
          </a:xfrm>
        </p:spPr>
        <p:txBody>
          <a:bodyPr>
            <a:normAutofit fontScale="90000"/>
          </a:bodyPr>
          <a:lstStyle/>
          <a:p>
            <a:pPr eaLnBrk="1" hangingPunct="1">
              <a:defRPr/>
            </a:pPr>
            <a:r>
              <a:rPr lang="en-US" sz="8000" dirty="0" smtClean="0"/>
              <a:t>Cover Letter</a:t>
            </a:r>
          </a:p>
        </p:txBody>
      </p:sp>
      <p:sp>
        <p:nvSpPr>
          <p:cNvPr id="59395" name="Rectangle 3"/>
          <p:cNvSpPr>
            <a:spLocks noGrp="1" noChangeArrowheads="1"/>
          </p:cNvSpPr>
          <p:nvPr>
            <p:ph type="body" idx="1"/>
          </p:nvPr>
        </p:nvSpPr>
        <p:spPr>
          <a:xfrm>
            <a:off x="301625" y="1295400"/>
            <a:ext cx="8540750" cy="5562600"/>
          </a:xfrm>
        </p:spPr>
        <p:txBody>
          <a:bodyPr/>
          <a:lstStyle/>
          <a:p>
            <a:pPr eaLnBrk="1" hangingPunct="1">
              <a:lnSpc>
                <a:spcPct val="80000"/>
              </a:lnSpc>
              <a:defRPr/>
            </a:pPr>
            <a:r>
              <a:rPr lang="en-US" sz="2400" dirty="0" smtClean="0"/>
              <a:t>Floral 2 – Rough Draft Cover Letter </a:t>
            </a:r>
          </a:p>
          <a:p>
            <a:pPr eaLnBrk="1" hangingPunct="1">
              <a:lnSpc>
                <a:spcPct val="80000"/>
              </a:lnSpc>
              <a:defRPr/>
            </a:pPr>
            <a:endParaRPr lang="en-US" sz="2400" dirty="0" smtClean="0"/>
          </a:p>
          <a:p>
            <a:pPr lvl="1" eaLnBrk="1" hangingPunct="1">
              <a:lnSpc>
                <a:spcPct val="80000"/>
              </a:lnSpc>
              <a:buFontTx/>
              <a:buNone/>
              <a:defRPr/>
            </a:pPr>
            <a:r>
              <a:rPr lang="en-US" sz="2400" dirty="0" smtClean="0"/>
              <a:t>Karen Ferrante</a:t>
            </a:r>
          </a:p>
          <a:p>
            <a:pPr lvl="1" eaLnBrk="1" hangingPunct="1">
              <a:lnSpc>
                <a:spcPct val="80000"/>
              </a:lnSpc>
              <a:buFontTx/>
              <a:buNone/>
              <a:defRPr/>
            </a:pPr>
            <a:r>
              <a:rPr lang="en-US" sz="2400" dirty="0" smtClean="0"/>
              <a:t>Little Flower Shop</a:t>
            </a:r>
          </a:p>
          <a:p>
            <a:pPr lvl="1" eaLnBrk="1" hangingPunct="1">
              <a:lnSpc>
                <a:spcPct val="80000"/>
              </a:lnSpc>
              <a:buFontTx/>
              <a:buNone/>
              <a:defRPr/>
            </a:pPr>
            <a:r>
              <a:rPr lang="en-US" sz="2400" dirty="0" smtClean="0"/>
              <a:t>84 West 11</a:t>
            </a:r>
            <a:r>
              <a:rPr lang="en-US" sz="2400" baseline="30000" dirty="0" smtClean="0"/>
              <a:t>th</a:t>
            </a:r>
            <a:r>
              <a:rPr lang="en-US" sz="2400" dirty="0" smtClean="0"/>
              <a:t> Street</a:t>
            </a:r>
          </a:p>
          <a:p>
            <a:pPr lvl="1" eaLnBrk="1" hangingPunct="1">
              <a:lnSpc>
                <a:spcPct val="80000"/>
              </a:lnSpc>
              <a:buFontTx/>
              <a:buNone/>
              <a:defRPr/>
            </a:pPr>
            <a:r>
              <a:rPr lang="en-US" sz="2400" dirty="0" smtClean="0"/>
              <a:t>Tracy, CA 95376</a:t>
            </a:r>
          </a:p>
          <a:p>
            <a:pPr eaLnBrk="1" hangingPunct="1">
              <a:defRPr/>
            </a:pPr>
            <a:endParaRPr lang="en-US" sz="2400" dirty="0" smtClean="0"/>
          </a:p>
          <a:p>
            <a:pPr eaLnBrk="1" hangingPunct="1">
              <a:defRPr/>
            </a:pPr>
            <a:r>
              <a:rPr lang="en-US" sz="2400" dirty="0" smtClean="0"/>
              <a:t>100% Guarantee of Satisfaction! Customer is Priority.</a:t>
            </a:r>
          </a:p>
          <a:p>
            <a:pPr eaLnBrk="1" hangingPunct="1">
              <a:defRPr/>
            </a:pPr>
            <a:r>
              <a:rPr lang="en-US" sz="2400" dirty="0" smtClean="0"/>
              <a:t>ROP -  Regional Occupational Program – hands on Learning, practice and experience in class.</a:t>
            </a:r>
          </a:p>
          <a:p>
            <a:pPr eaLnBrk="1" hangingPunct="1">
              <a:defRPr/>
            </a:pPr>
            <a:r>
              <a:rPr lang="en-US" sz="2400" dirty="0" smtClean="0"/>
              <a:t>Resume Redone + Due and Typed on 9-9</a:t>
            </a:r>
          </a:p>
          <a:p>
            <a:pPr eaLnBrk="1" hangingPunct="1">
              <a:defRPr/>
            </a:pPr>
            <a:r>
              <a:rPr lang="en-US" sz="2400" dirty="0" smtClean="0"/>
              <a:t>Cover Letter Redone + Due &amp; Typed 9-9</a:t>
            </a:r>
            <a:endParaRPr lang="en-US" sz="2400" dirty="0"/>
          </a:p>
        </p:txBody>
      </p:sp>
    </p:spTree>
    <p:extLst>
      <p:ext uri="{BB962C8B-B14F-4D97-AF65-F5344CB8AC3E}">
        <p14:creationId xmlns:p14="http://schemas.microsoft.com/office/powerpoint/2010/main" val="662022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077200" cy="3657600"/>
          </a:xfrm>
        </p:spPr>
        <p:txBody>
          <a:bodyPr/>
          <a:lstStyle/>
          <a:p>
            <a:pPr algn="ct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tx1"/>
                </a:solidFill>
              </a:rPr>
              <a:t>Merrill F. West Agriculture Department</a:t>
            </a:r>
            <a:br>
              <a:rPr lang="en-US" sz="2800" dirty="0" smtClean="0">
                <a:solidFill>
                  <a:schemeClr val="tx1"/>
                </a:solidFill>
              </a:rPr>
            </a:br>
            <a:r>
              <a:rPr lang="en-US" sz="2800" dirty="0" smtClean="0">
                <a:solidFill>
                  <a:schemeClr val="tx1"/>
                </a:solidFill>
              </a:rPr>
              <a:t>Merrill F. West High School</a:t>
            </a:r>
            <a:br>
              <a:rPr lang="en-US" sz="2800" dirty="0" smtClean="0">
                <a:solidFill>
                  <a:schemeClr val="tx1"/>
                </a:solidFill>
              </a:rPr>
            </a:br>
            <a:r>
              <a:rPr lang="en-US" sz="2800" dirty="0" smtClean="0">
                <a:solidFill>
                  <a:schemeClr val="tx1"/>
                </a:solidFill>
              </a:rPr>
              <a:t>1775 Lowell Avenue</a:t>
            </a:r>
            <a:br>
              <a:rPr lang="en-US" sz="2800" dirty="0" smtClean="0">
                <a:solidFill>
                  <a:schemeClr val="tx1"/>
                </a:solidFill>
              </a:rPr>
            </a:br>
            <a:r>
              <a:rPr lang="en-US" sz="2800" dirty="0" smtClean="0">
                <a:solidFill>
                  <a:schemeClr val="tx1"/>
                </a:solidFill>
              </a:rPr>
              <a:t>Tracy, CA 95376</a:t>
            </a:r>
            <a:br>
              <a:rPr lang="en-US" sz="2800" dirty="0" smtClean="0">
                <a:solidFill>
                  <a:schemeClr val="tx1"/>
                </a:solidFill>
              </a:rPr>
            </a:br>
            <a:r>
              <a:rPr lang="en-US" sz="2800" dirty="0" smtClean="0">
                <a:solidFill>
                  <a:schemeClr val="tx1"/>
                </a:solidFill>
              </a:rPr>
              <a:t>(209) 831-5430 Ext.3412</a:t>
            </a:r>
            <a:br>
              <a:rPr lang="en-US" sz="2800" dirty="0" smtClean="0">
                <a:solidFill>
                  <a:schemeClr val="tx1"/>
                </a:solidFill>
              </a:rPr>
            </a:br>
            <a:r>
              <a:rPr lang="en-US" sz="2800" dirty="0" smtClean="0">
                <a:solidFill>
                  <a:schemeClr val="tx1"/>
                </a:solidFill>
              </a:rPr>
              <a:t>Fax: (209) 831-5433</a:t>
            </a:r>
            <a:r>
              <a:rPr lang="en-US" sz="2800" dirty="0" smtClean="0">
                <a:solidFill>
                  <a:schemeClr val="bg1"/>
                </a:solidFill>
              </a:rPr>
              <a:t/>
            </a:r>
            <a:br>
              <a:rPr lang="en-US" sz="2800" dirty="0" smtClean="0">
                <a:solidFill>
                  <a:schemeClr val="bg1"/>
                </a:solidFill>
              </a:rPr>
            </a:br>
            <a:r>
              <a:rPr lang="en-US" sz="2800" u="sng" dirty="0" smtClean="0">
                <a:solidFill>
                  <a:schemeClr val="tx1"/>
                </a:solidFill>
              </a:rPr>
              <a:t>mhepner@tusd.net</a:t>
            </a:r>
            <a:r>
              <a:rPr lang="en-US" dirty="0" smtClean="0"/>
              <a:t/>
            </a:r>
            <a:br>
              <a:rPr lang="en-US" dirty="0" smtClean="0"/>
            </a:br>
            <a:endParaRPr lang="en-US" dirty="0"/>
          </a:p>
        </p:txBody>
      </p:sp>
      <p:sp>
        <p:nvSpPr>
          <p:cNvPr id="3" name="TextBox 2"/>
          <p:cNvSpPr txBox="1"/>
          <p:nvPr/>
        </p:nvSpPr>
        <p:spPr>
          <a:xfrm>
            <a:off x="914400" y="457200"/>
            <a:ext cx="7620000" cy="369332"/>
          </a:xfrm>
          <a:prstGeom prst="rect">
            <a:avLst/>
          </a:prstGeom>
          <a:noFill/>
        </p:spPr>
        <p:txBody>
          <a:bodyPr wrap="square" rtlCol="0">
            <a:spAutoFit/>
          </a:bodyPr>
          <a:lstStyle/>
          <a:p>
            <a:r>
              <a:rPr lang="en-US" dirty="0" smtClean="0"/>
              <a:t>Letter Head Sample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r>
              <a:rPr lang="en-US" sz="6600" dirty="0" smtClean="0"/>
              <a:t>8/27/15 </a:t>
            </a:r>
            <a:r>
              <a:rPr lang="en-US" sz="6600" dirty="0"/>
              <a:t>Agenda</a:t>
            </a:r>
          </a:p>
        </p:txBody>
      </p:sp>
      <p:sp>
        <p:nvSpPr>
          <p:cNvPr id="11267" name="Rectangle 3"/>
          <p:cNvSpPr>
            <a:spLocks noGrp="1" noChangeArrowheads="1"/>
          </p:cNvSpPr>
          <p:nvPr>
            <p:ph idx="1"/>
          </p:nvPr>
        </p:nvSpPr>
        <p:spPr>
          <a:xfrm>
            <a:off x="0" y="1371600"/>
            <a:ext cx="9144000" cy="5486400"/>
          </a:xfrm>
        </p:spPr>
        <p:txBody>
          <a:bodyPr/>
          <a:lstStyle/>
          <a:p>
            <a:r>
              <a:rPr lang="en-US" sz="3600" b="1" dirty="0" smtClean="0"/>
              <a:t>Warm UP – Steps in Production from farm to consumer</a:t>
            </a:r>
          </a:p>
          <a:p>
            <a:r>
              <a:rPr lang="en-US" sz="3600" b="1" u="sng" dirty="0" smtClean="0">
                <a:latin typeface="Times New Roman" pitchFamily="18" charset="0"/>
                <a:cs typeface="Times New Roman" pitchFamily="18" charset="0"/>
              </a:rPr>
              <a:t>Flora I - </a:t>
            </a:r>
            <a:r>
              <a:rPr lang="en-US" sz="3600" b="1" dirty="0" smtClean="0">
                <a:latin typeface="Arial Unicode MS" pitchFamily="34" charset="-128"/>
              </a:rPr>
              <a:t>Career Areas (</a:t>
            </a:r>
            <a:r>
              <a:rPr lang="en-US" sz="3600" b="1" dirty="0">
                <a:latin typeface="Arial Unicode MS" pitchFamily="34" charset="-128"/>
              </a:rPr>
              <a:t>N</a:t>
            </a:r>
            <a:r>
              <a:rPr lang="en-US" sz="3600" b="1" dirty="0" smtClean="0">
                <a:latin typeface="Arial Unicode MS" pitchFamily="34" charset="-128"/>
              </a:rPr>
              <a:t>ame Them)</a:t>
            </a:r>
          </a:p>
          <a:p>
            <a:r>
              <a:rPr lang="en-US" sz="3600" b="1" dirty="0" smtClean="0">
                <a:latin typeface="Arial Unicode MS" pitchFamily="34" charset="-128"/>
              </a:rPr>
              <a:t>Producer Notes</a:t>
            </a:r>
          </a:p>
          <a:p>
            <a:r>
              <a:rPr lang="en-US" sz="3600" b="1" dirty="0" smtClean="0">
                <a:latin typeface="Arial Unicode MS" pitchFamily="34" charset="-128"/>
              </a:rPr>
              <a:t>Quiz Review</a:t>
            </a:r>
          </a:p>
          <a:p>
            <a:r>
              <a:rPr lang="en-US" sz="3600" u="sng" dirty="0" smtClean="0"/>
              <a:t>Exit </a:t>
            </a:r>
            <a:r>
              <a:rPr lang="en-US" sz="3600" u="sng" dirty="0"/>
              <a:t>Ticket – </a:t>
            </a:r>
            <a:r>
              <a:rPr lang="en-US" sz="3600" u="sng" dirty="0" smtClean="0"/>
              <a:t>Name 3 Ag Career Areas</a:t>
            </a:r>
            <a:endParaRPr lang="en-US" sz="2800" b="1" dirty="0">
              <a:latin typeface="Times New Roman" pitchFamily="18" charset="0"/>
              <a:cs typeface="Times New Roman" pitchFamily="18" charset="0"/>
            </a:endParaRPr>
          </a:p>
          <a:p>
            <a:pPr marL="663575" lvl="1" indent="-342900">
              <a:lnSpc>
                <a:spcPct val="90000"/>
              </a:lnSpc>
              <a:buFont typeface="Wingdings" pitchFamily="2" charset="2"/>
              <a:buChar char="q"/>
            </a:pPr>
            <a:r>
              <a:rPr lang="en-US" sz="2800" b="1" dirty="0" smtClean="0">
                <a:latin typeface="Times New Roman" pitchFamily="18" charset="0"/>
                <a:cs typeface="Times New Roman" pitchFamily="18" charset="0"/>
              </a:rPr>
              <a:t>Floral II -  Type final Resume &amp; CL </a:t>
            </a:r>
          </a:p>
          <a:p>
            <a:pPr marL="663575" lvl="1" indent="-342900">
              <a:lnSpc>
                <a:spcPct val="90000"/>
              </a:lnSpc>
              <a:buFont typeface="Wingdings" pitchFamily="2" charset="2"/>
              <a:buChar char="q"/>
            </a:pPr>
            <a:r>
              <a:rPr lang="en-US" sz="2800" b="1" dirty="0" smtClean="0">
                <a:latin typeface="Times New Roman" pitchFamily="18" charset="0"/>
                <a:cs typeface="Times New Roman" pitchFamily="18" charset="0"/>
              </a:rPr>
              <a:t> Fill in Record Book</a:t>
            </a:r>
          </a:p>
          <a:p>
            <a:pPr>
              <a:buFont typeface="Wingdings" pitchFamily="2" charset="2"/>
              <a:buChar char="q"/>
            </a:pPr>
            <a:r>
              <a:rPr lang="en-US" b="1" dirty="0" smtClean="0">
                <a:latin typeface="Times New Roman" pitchFamily="18" charset="0"/>
                <a:cs typeface="Times New Roman" pitchFamily="18" charset="0"/>
              </a:rPr>
              <a:t>Inventory Quiz #2</a:t>
            </a:r>
            <a:r>
              <a:rPr lang="en-US" b="1" dirty="0">
                <a:latin typeface="Arial Unicode MS" pitchFamily="34" charset="-128"/>
              </a:rPr>
              <a:t> </a:t>
            </a:r>
            <a:r>
              <a:rPr lang="en-US" b="1" dirty="0" smtClean="0">
                <a:latin typeface="Arial Unicode MS" pitchFamily="34" charset="-128"/>
              </a:rPr>
              <a:t>Tuesday</a:t>
            </a:r>
            <a:endParaRPr lang="en-US" b="1" dirty="0">
              <a:latin typeface="Arial Unicode MS" pitchFamily="34" charset="-128"/>
            </a:endParaRPr>
          </a:p>
          <a:p>
            <a:pPr>
              <a:buFont typeface="Wingdings" pitchFamily="2" charset="2"/>
              <a:buChar char="q"/>
            </a:pPr>
            <a:r>
              <a:rPr lang="en-US" b="1" dirty="0" smtClean="0">
                <a:latin typeface="Arial Unicode MS" pitchFamily="34" charset="-128"/>
              </a:rPr>
              <a:t>TA - Inventory </a:t>
            </a:r>
            <a:r>
              <a:rPr lang="en-US" b="1" dirty="0">
                <a:latin typeface="Arial Unicode MS" pitchFamily="34" charset="-128"/>
              </a:rPr>
              <a:t>Relabeled of All Cabinets – Same font</a:t>
            </a:r>
          </a:p>
          <a:p>
            <a:pPr marL="663575" lvl="1" indent="-342900">
              <a:lnSpc>
                <a:spcPct val="90000"/>
              </a:lnSpc>
              <a:buFont typeface="Wingdings" pitchFamily="2" charset="2"/>
              <a:buChar char="q"/>
            </a:pPr>
            <a:endParaRPr lang="en-US" sz="3600" b="1" dirty="0" smtClean="0">
              <a:latin typeface="Times New Roman" pitchFamily="18" charset="0"/>
              <a:cs typeface="Times New Roman" pitchFamily="18" charset="0"/>
            </a:endParaRPr>
          </a:p>
          <a:p>
            <a:pPr marL="663575" lvl="1" indent="-342900">
              <a:lnSpc>
                <a:spcPct val="90000"/>
              </a:lnSpc>
              <a:buFont typeface="Wingdings" pitchFamily="2" charset="2"/>
              <a:buChar char="q"/>
            </a:pPr>
            <a:endParaRPr lang="en-US" sz="3600" b="1" dirty="0" smtClean="0">
              <a:latin typeface="Times New Roman" pitchFamily="18" charset="0"/>
              <a:cs typeface="Times New Roman" pitchFamily="18" charset="0"/>
            </a:endParaRPr>
          </a:p>
          <a:p>
            <a:pPr marL="136525" indent="0">
              <a:lnSpc>
                <a:spcPct val="90000"/>
              </a:lnSpc>
              <a:buNone/>
            </a:pP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50210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001000" cy="5693866"/>
          </a:xfrm>
          <a:prstGeom prst="rect">
            <a:avLst/>
          </a:prstGeom>
          <a:noFill/>
        </p:spPr>
        <p:txBody>
          <a:bodyPr wrap="square" rtlCol="0">
            <a:spAutoFit/>
          </a:bodyPr>
          <a:lstStyle/>
          <a:p>
            <a:pPr algn="ctr"/>
            <a:r>
              <a:rPr lang="en-US" sz="8000" dirty="0" smtClean="0"/>
              <a:t>Lunch Schedule</a:t>
            </a:r>
          </a:p>
          <a:p>
            <a:r>
              <a:rPr lang="en-US" sz="6000" dirty="0" smtClean="0"/>
              <a:t>1</a:t>
            </a:r>
            <a:r>
              <a:rPr lang="en-US" sz="6000" baseline="30000" dirty="0" smtClean="0"/>
              <a:t>st</a:t>
            </a:r>
            <a:r>
              <a:rPr lang="en-US" sz="6000" dirty="0" smtClean="0"/>
              <a:t> lunch – MS, H, Trailer 1-6, &amp; Theater</a:t>
            </a:r>
          </a:p>
          <a:p>
            <a:endParaRPr lang="en-US" sz="4400" dirty="0" smtClean="0"/>
          </a:p>
          <a:p>
            <a:r>
              <a:rPr lang="en-US" sz="6000" dirty="0" smtClean="0"/>
              <a:t>2</a:t>
            </a:r>
            <a:r>
              <a:rPr lang="en-US" sz="6000" baseline="30000" dirty="0" smtClean="0"/>
              <a:t>nd</a:t>
            </a:r>
            <a:r>
              <a:rPr lang="en-US" sz="6000" dirty="0" smtClean="0"/>
              <a:t> Lunch – P, T-21, PE, K and G </a:t>
            </a:r>
            <a:endParaRPr lang="en-US" sz="6000" dirty="0"/>
          </a:p>
        </p:txBody>
      </p:sp>
    </p:spTree>
    <p:extLst>
      <p:ext uri="{BB962C8B-B14F-4D97-AF65-F5344CB8AC3E}">
        <p14:creationId xmlns:p14="http://schemas.microsoft.com/office/powerpoint/2010/main" val="3465140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Compare 2 Careers</a:t>
            </a:r>
            <a:endParaRPr lang="en-US" dirty="0"/>
          </a:p>
        </p:txBody>
      </p:sp>
      <p:sp>
        <p:nvSpPr>
          <p:cNvPr id="3" name="Content Placeholder 2"/>
          <p:cNvSpPr>
            <a:spLocks noGrp="1"/>
          </p:cNvSpPr>
          <p:nvPr>
            <p:ph idx="1"/>
          </p:nvPr>
        </p:nvSpPr>
        <p:spPr>
          <a:xfrm>
            <a:off x="0" y="1219200"/>
            <a:ext cx="9144000" cy="5486400"/>
          </a:xfrm>
        </p:spPr>
        <p:txBody>
          <a:bodyPr/>
          <a:lstStyle/>
          <a:p>
            <a:pPr marL="136525" indent="0">
              <a:buNone/>
            </a:pPr>
            <a:r>
              <a:rPr lang="en-US" dirty="0"/>
              <a:t>1. Describe how the careers are different.</a:t>
            </a:r>
          </a:p>
          <a:p>
            <a:pPr marL="136525" indent="0">
              <a:buNone/>
            </a:pPr>
            <a:r>
              <a:rPr lang="en-US" dirty="0"/>
              <a:t>2. Describe the skill sets needed for each occupation.</a:t>
            </a:r>
          </a:p>
          <a:p>
            <a:pPr marL="136525" indent="0">
              <a:buNone/>
            </a:pPr>
            <a:r>
              <a:rPr lang="en-US" dirty="0"/>
              <a:t>3. Compare the work environments of these  </a:t>
            </a:r>
            <a:r>
              <a:rPr lang="en-US" dirty="0" smtClean="0"/>
              <a:t>occupations.</a:t>
            </a:r>
          </a:p>
          <a:p>
            <a:pPr marL="136525" indent="0">
              <a:buNone/>
            </a:pPr>
            <a:r>
              <a:rPr lang="en-US" dirty="0" smtClean="0"/>
              <a:t>4</a:t>
            </a:r>
            <a:r>
              <a:rPr lang="en-US" dirty="0"/>
              <a:t>. Describe the salary differences of these careers.</a:t>
            </a:r>
          </a:p>
          <a:p>
            <a:pPr marL="136525" indent="0">
              <a:buNone/>
            </a:pPr>
            <a:r>
              <a:rPr lang="en-US" dirty="0"/>
              <a:t>5. Describe the training and education needed for each career.</a:t>
            </a:r>
          </a:p>
          <a:p>
            <a:pPr marL="136525" indent="0">
              <a:buNone/>
            </a:pPr>
            <a:r>
              <a:rPr lang="en-US" dirty="0"/>
              <a:t>6. Explain why you would be more successful in the first career than </a:t>
            </a:r>
            <a:r>
              <a:rPr lang="en-US" dirty="0" smtClean="0"/>
              <a:t>the second occupations</a:t>
            </a:r>
            <a:r>
              <a:rPr lang="en-US" dirty="0"/>
              <a:t>.</a:t>
            </a:r>
          </a:p>
        </p:txBody>
      </p:sp>
    </p:spTree>
    <p:extLst>
      <p:ext uri="{BB962C8B-B14F-4D97-AF65-F5344CB8AC3E}">
        <p14:creationId xmlns:p14="http://schemas.microsoft.com/office/powerpoint/2010/main" val="21301895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Career Presentation</a:t>
            </a:r>
            <a:endParaRPr lang="en-US" dirty="0"/>
          </a:p>
        </p:txBody>
      </p:sp>
      <p:sp>
        <p:nvSpPr>
          <p:cNvPr id="3" name="Content Placeholder 2"/>
          <p:cNvSpPr>
            <a:spLocks noGrp="1"/>
          </p:cNvSpPr>
          <p:nvPr>
            <p:ph idx="1"/>
          </p:nvPr>
        </p:nvSpPr>
        <p:spPr>
          <a:xfrm>
            <a:off x="0" y="990600"/>
            <a:ext cx="9144000" cy="5867400"/>
          </a:xfrm>
        </p:spPr>
        <p:txBody>
          <a:bodyPr/>
          <a:lstStyle/>
          <a:p>
            <a:pPr marL="136525" indent="0">
              <a:buNone/>
            </a:pPr>
            <a:r>
              <a:rPr lang="en-US" dirty="0"/>
              <a:t>1. </a:t>
            </a:r>
            <a:r>
              <a:rPr lang="en-US" sz="4000" dirty="0"/>
              <a:t>Describe </a:t>
            </a:r>
            <a:r>
              <a:rPr lang="en-US" sz="4000" dirty="0" smtClean="0"/>
              <a:t>the career and skills needed.</a:t>
            </a:r>
            <a:endParaRPr lang="en-US" sz="4000" dirty="0"/>
          </a:p>
          <a:p>
            <a:pPr marL="136525" indent="0">
              <a:buNone/>
            </a:pPr>
            <a:r>
              <a:rPr lang="en-US" sz="4000" dirty="0"/>
              <a:t>2</a:t>
            </a:r>
            <a:r>
              <a:rPr lang="en-US" sz="4000" dirty="0" smtClean="0"/>
              <a:t>. What is work </a:t>
            </a:r>
            <a:r>
              <a:rPr lang="en-US" sz="4000" dirty="0"/>
              <a:t>environments of </a:t>
            </a:r>
            <a:r>
              <a:rPr lang="en-US" sz="4000" dirty="0" smtClean="0"/>
              <a:t>this  occupation?</a:t>
            </a:r>
          </a:p>
          <a:p>
            <a:pPr marL="136525" indent="0">
              <a:buNone/>
            </a:pPr>
            <a:r>
              <a:rPr lang="en-US" sz="4000" dirty="0"/>
              <a:t>3</a:t>
            </a:r>
            <a:r>
              <a:rPr lang="en-US" sz="4000" dirty="0" smtClean="0"/>
              <a:t>. </a:t>
            </a:r>
            <a:r>
              <a:rPr lang="en-US" sz="4000" dirty="0"/>
              <a:t>Describe the </a:t>
            </a:r>
            <a:r>
              <a:rPr lang="en-US" sz="4000" dirty="0" smtClean="0"/>
              <a:t>salary.</a:t>
            </a:r>
            <a:endParaRPr lang="en-US" sz="4000" dirty="0"/>
          </a:p>
          <a:p>
            <a:pPr marL="136525" indent="0">
              <a:buNone/>
            </a:pPr>
            <a:r>
              <a:rPr lang="en-US" sz="4000" dirty="0"/>
              <a:t>4</a:t>
            </a:r>
            <a:r>
              <a:rPr lang="en-US" sz="4000" dirty="0" smtClean="0"/>
              <a:t>. </a:t>
            </a:r>
            <a:r>
              <a:rPr lang="en-US" sz="4000" dirty="0"/>
              <a:t>Describe the training </a:t>
            </a:r>
            <a:r>
              <a:rPr lang="en-US" sz="4000" dirty="0" smtClean="0"/>
              <a:t>and education </a:t>
            </a:r>
            <a:r>
              <a:rPr lang="en-US" sz="4000" dirty="0"/>
              <a:t>needed for </a:t>
            </a:r>
            <a:r>
              <a:rPr lang="en-US" sz="4000" dirty="0" smtClean="0"/>
              <a:t>the career</a:t>
            </a:r>
            <a:r>
              <a:rPr lang="en-US" sz="4000" dirty="0"/>
              <a:t>.</a:t>
            </a:r>
          </a:p>
          <a:p>
            <a:pPr marL="136525" indent="0">
              <a:buNone/>
            </a:pPr>
            <a:r>
              <a:rPr lang="en-US" sz="4000" dirty="0"/>
              <a:t>5</a:t>
            </a:r>
            <a:r>
              <a:rPr lang="en-US" sz="4000" dirty="0" smtClean="0"/>
              <a:t>. What could you be doing now to prepare for it?</a:t>
            </a:r>
            <a:endParaRPr lang="en-US" sz="4000" dirty="0"/>
          </a:p>
        </p:txBody>
      </p:sp>
    </p:spTree>
    <p:extLst>
      <p:ext uri="{BB962C8B-B14F-4D97-AF65-F5344CB8AC3E}">
        <p14:creationId xmlns:p14="http://schemas.microsoft.com/office/powerpoint/2010/main" val="38411161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r>
              <a:rPr lang="en-US" sz="6600" dirty="0" smtClean="0">
                <a:latin typeface="Arial Unicode MS" pitchFamily="34" charset="-128"/>
              </a:rPr>
              <a:t>8//13 </a:t>
            </a:r>
            <a:r>
              <a:rPr lang="en-US" sz="6600" dirty="0">
                <a:latin typeface="Arial Unicode MS" pitchFamily="34" charset="-128"/>
              </a:rPr>
              <a:t>Agenda</a:t>
            </a:r>
          </a:p>
        </p:txBody>
      </p:sp>
      <p:sp>
        <p:nvSpPr>
          <p:cNvPr id="26627" name="Rectangle 3"/>
          <p:cNvSpPr>
            <a:spLocks noGrp="1" noChangeArrowheads="1"/>
          </p:cNvSpPr>
          <p:nvPr>
            <p:ph idx="1"/>
          </p:nvPr>
        </p:nvSpPr>
        <p:spPr>
          <a:xfrm>
            <a:off x="0" y="1295400"/>
            <a:ext cx="9144000" cy="5334000"/>
          </a:xfrm>
        </p:spPr>
        <p:txBody>
          <a:bodyPr/>
          <a:lstStyle/>
          <a:p>
            <a:pPr marL="609600" indent="-609600">
              <a:buFont typeface="Wingdings" pitchFamily="2" charset="2"/>
              <a:buChar char="q"/>
            </a:pPr>
            <a:r>
              <a:rPr lang="en-US" sz="3200" dirty="0" smtClean="0">
                <a:latin typeface="Arial Unicode MS" pitchFamily="34" charset="-128"/>
              </a:rPr>
              <a:t>Floral II – Resume past due</a:t>
            </a:r>
          </a:p>
          <a:p>
            <a:pPr eaLnBrk="1" hangingPunct="1">
              <a:lnSpc>
                <a:spcPct val="90000"/>
              </a:lnSpc>
              <a:defRPr/>
            </a:pPr>
            <a:r>
              <a:rPr lang="en-US" sz="3200" dirty="0" smtClean="0">
                <a:latin typeface="Arial Unicode MS" pitchFamily="34" charset="-128"/>
              </a:rPr>
              <a:t>Rough Draft – Cover letter</a:t>
            </a:r>
          </a:p>
          <a:p>
            <a:pPr eaLnBrk="1" hangingPunct="1">
              <a:lnSpc>
                <a:spcPct val="90000"/>
              </a:lnSpc>
              <a:defRPr/>
            </a:pPr>
            <a:r>
              <a:rPr lang="en-US" sz="3200" dirty="0" smtClean="0">
                <a:latin typeface="Arial Unicode MS" pitchFamily="34" charset="-128"/>
              </a:rPr>
              <a:t>Seeking a Sales Associate position</a:t>
            </a:r>
          </a:p>
          <a:p>
            <a:pPr eaLnBrk="1" hangingPunct="1">
              <a:lnSpc>
                <a:spcPct val="90000"/>
              </a:lnSpc>
              <a:defRPr/>
            </a:pPr>
            <a:r>
              <a:rPr lang="en-US" sz="3200" dirty="0" smtClean="0">
                <a:latin typeface="Arial Unicode MS" pitchFamily="34" charset="-128"/>
              </a:rPr>
              <a:t>Check Web Site – Find out business motto</a:t>
            </a:r>
          </a:p>
          <a:p>
            <a:pPr eaLnBrk="1" hangingPunct="1">
              <a:lnSpc>
                <a:spcPct val="90000"/>
              </a:lnSpc>
              <a:defRPr/>
            </a:pPr>
            <a:r>
              <a:rPr lang="en-US" sz="3200" dirty="0" smtClean="0">
                <a:latin typeface="Arial Unicode MS" pitchFamily="34" charset="-128"/>
                <a:hlinkClick r:id="rId3"/>
              </a:rPr>
              <a:t>littleflowershop@sbcglobal.net</a:t>
            </a:r>
            <a:endParaRPr lang="en-US" sz="3200" dirty="0">
              <a:latin typeface="Arial Unicode MS" pitchFamily="34" charset="-128"/>
            </a:endParaRPr>
          </a:p>
          <a:p>
            <a:pPr marL="585788" lvl="1" indent="0" eaLnBrk="1" hangingPunct="1">
              <a:lnSpc>
                <a:spcPct val="80000"/>
              </a:lnSpc>
              <a:buNone/>
              <a:defRPr/>
            </a:pPr>
            <a:r>
              <a:rPr lang="en-US" b="1" dirty="0" smtClean="0"/>
              <a:t>Karen Ferrante, Owner</a:t>
            </a:r>
          </a:p>
          <a:p>
            <a:pPr marL="585788" lvl="1" indent="0" eaLnBrk="1" hangingPunct="1">
              <a:lnSpc>
                <a:spcPct val="80000"/>
              </a:lnSpc>
              <a:buNone/>
              <a:defRPr/>
            </a:pPr>
            <a:r>
              <a:rPr lang="en-US" b="1" dirty="0" smtClean="0"/>
              <a:t>Little Flower Shop</a:t>
            </a:r>
            <a:endParaRPr lang="en-US" b="1" dirty="0"/>
          </a:p>
          <a:p>
            <a:pPr marL="585788" lvl="1" indent="0" eaLnBrk="1" hangingPunct="1">
              <a:lnSpc>
                <a:spcPct val="80000"/>
              </a:lnSpc>
              <a:buNone/>
              <a:defRPr/>
            </a:pPr>
            <a:r>
              <a:rPr lang="en-US" b="1" dirty="0" smtClean="0"/>
              <a:t>84 West 11</a:t>
            </a:r>
            <a:r>
              <a:rPr lang="en-US" b="1" baseline="30000" dirty="0" smtClean="0"/>
              <a:t>th</a:t>
            </a:r>
            <a:r>
              <a:rPr lang="en-US" b="1" dirty="0" smtClean="0"/>
              <a:t> Street,</a:t>
            </a:r>
          </a:p>
          <a:p>
            <a:pPr marL="585788" lvl="1" indent="0" eaLnBrk="1" hangingPunct="1">
              <a:lnSpc>
                <a:spcPct val="80000"/>
              </a:lnSpc>
              <a:buNone/>
              <a:defRPr/>
            </a:pPr>
            <a:r>
              <a:rPr lang="en-US" b="1" dirty="0" smtClean="0"/>
              <a:t>Tracy</a:t>
            </a:r>
            <a:r>
              <a:rPr lang="en-US" b="1" dirty="0"/>
              <a:t>, CA </a:t>
            </a:r>
            <a:r>
              <a:rPr lang="en-US" b="1" dirty="0" smtClean="0"/>
              <a:t>95376</a:t>
            </a:r>
            <a:endParaRPr lang="en-US" sz="3200" dirty="0">
              <a:latin typeface="Arial Unicode MS" pitchFamily="34" charset="-128"/>
            </a:endParaRPr>
          </a:p>
          <a:p>
            <a:pPr eaLnBrk="1" hangingPunct="1">
              <a:lnSpc>
                <a:spcPct val="90000"/>
              </a:lnSpc>
              <a:defRPr/>
            </a:pPr>
            <a:r>
              <a:rPr lang="en-US" dirty="0" smtClean="0"/>
              <a:t>Job Application - Due Friday</a:t>
            </a:r>
          </a:p>
          <a:p>
            <a:pPr lvl="1" eaLnBrk="1" hangingPunct="1">
              <a:lnSpc>
                <a:spcPct val="90000"/>
              </a:lnSpc>
              <a:defRPr/>
            </a:pPr>
            <a:r>
              <a:rPr lang="en-US" dirty="0" smtClean="0"/>
              <a:t>No Abbreviations, Blue/Black Pen</a:t>
            </a:r>
          </a:p>
          <a:p>
            <a:pPr lvl="1" eaLnBrk="1" hangingPunct="1">
              <a:lnSpc>
                <a:spcPct val="90000"/>
              </a:lnSpc>
              <a:defRPr/>
            </a:pPr>
            <a:r>
              <a:rPr lang="en-US" dirty="0" smtClean="0"/>
              <a:t>Sales  Associate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0"/>
            <a:ext cx="9296400" cy="914400"/>
          </a:xfrm>
        </p:spPr>
        <p:txBody>
          <a:bodyPr>
            <a:normAutofit fontScale="90000"/>
          </a:bodyPr>
          <a:lstStyle/>
          <a:p>
            <a:pPr fontAlgn="auto">
              <a:spcAft>
                <a:spcPts val="0"/>
              </a:spcAft>
              <a:defRPr/>
            </a:pPr>
            <a:r>
              <a:rPr lang="en-US" sz="6600" dirty="0" smtClean="0">
                <a:latin typeface="Arial Unicode MS" pitchFamily="34" charset="-128"/>
              </a:rPr>
              <a:t>8/28/15 </a:t>
            </a:r>
            <a:r>
              <a:rPr lang="en-US" sz="6600" dirty="0">
                <a:latin typeface="Arial Unicode MS" pitchFamily="34" charset="-128"/>
              </a:rPr>
              <a:t>Agenda</a:t>
            </a:r>
          </a:p>
        </p:txBody>
      </p:sp>
      <p:sp>
        <p:nvSpPr>
          <p:cNvPr id="13315" name="Rectangle 3"/>
          <p:cNvSpPr>
            <a:spLocks noGrp="1" noChangeArrowheads="1"/>
          </p:cNvSpPr>
          <p:nvPr>
            <p:ph idx="1"/>
          </p:nvPr>
        </p:nvSpPr>
        <p:spPr>
          <a:xfrm>
            <a:off x="0" y="838200"/>
            <a:ext cx="9144000" cy="6019800"/>
          </a:xfrm>
        </p:spPr>
        <p:txBody>
          <a:bodyPr/>
          <a:lstStyle/>
          <a:p>
            <a:pPr>
              <a:lnSpc>
                <a:spcPct val="90000"/>
              </a:lnSpc>
            </a:pPr>
            <a:r>
              <a:rPr lang="en-US" sz="2400" b="1" dirty="0" smtClean="0">
                <a:latin typeface="Arial Unicode MS" pitchFamily="34" charset="-128"/>
              </a:rPr>
              <a:t>Floral I - Careers Quiz – Get out Paper and Writing tool</a:t>
            </a:r>
          </a:p>
          <a:p>
            <a:pPr>
              <a:lnSpc>
                <a:spcPct val="90000"/>
              </a:lnSpc>
            </a:pPr>
            <a:r>
              <a:rPr lang="en-US" sz="2400" b="1" dirty="0" smtClean="0">
                <a:latin typeface="Arial Unicode MS" pitchFamily="34" charset="-128"/>
              </a:rPr>
              <a:t>Warm Up –Jeopardy</a:t>
            </a:r>
          </a:p>
          <a:p>
            <a:pPr>
              <a:lnSpc>
                <a:spcPct val="90000"/>
              </a:lnSpc>
            </a:pPr>
            <a:r>
              <a:rPr lang="en-US" sz="2400" b="1" dirty="0" smtClean="0">
                <a:latin typeface="Arial Unicode MS" pitchFamily="34" charset="-128"/>
              </a:rPr>
              <a:t>Floral I – Unison part from memory</a:t>
            </a:r>
          </a:p>
          <a:p>
            <a:pPr>
              <a:lnSpc>
                <a:spcPct val="90000"/>
              </a:lnSpc>
            </a:pPr>
            <a:r>
              <a:rPr lang="en-US" sz="2400" b="1" dirty="0" smtClean="0">
                <a:latin typeface="Arial Unicode MS" pitchFamily="34" charset="-128"/>
              </a:rPr>
              <a:t>Text Book; Unit 1, Page 1-10</a:t>
            </a:r>
          </a:p>
          <a:p>
            <a:pPr>
              <a:lnSpc>
                <a:spcPct val="90000"/>
              </a:lnSpc>
            </a:pPr>
            <a:r>
              <a:rPr lang="en-US" sz="2400" b="1" dirty="0" smtClean="0">
                <a:latin typeface="Arial Unicode MS" pitchFamily="34" charset="-128"/>
              </a:rPr>
              <a:t>Define all jobs. (bold terms)</a:t>
            </a:r>
          </a:p>
          <a:p>
            <a:pPr>
              <a:lnSpc>
                <a:spcPct val="90000"/>
              </a:lnSpc>
            </a:pPr>
            <a:r>
              <a:rPr lang="en-US" sz="2400" b="1" dirty="0" smtClean="0">
                <a:latin typeface="Arial Unicode MS" pitchFamily="34" charset="-128"/>
              </a:rPr>
              <a:t>Include Fig. 1-2</a:t>
            </a:r>
          </a:p>
          <a:p>
            <a:r>
              <a:rPr lang="en-US" sz="2400" b="1" dirty="0"/>
              <a:t>Reference Text Book Unit 21 – pg 401-407 Bold Terms</a:t>
            </a:r>
          </a:p>
          <a:p>
            <a:pPr lvl="1"/>
            <a:r>
              <a:rPr lang="en-US" sz="2000" b="1" dirty="0"/>
              <a:t>Define all terms listed below.</a:t>
            </a:r>
          </a:p>
          <a:p>
            <a:pPr lvl="1"/>
            <a:r>
              <a:rPr lang="en-US" sz="2000" dirty="0"/>
              <a:t>Full Service, Specialty, Limited-Service, Flower Merchandiser, Free-Standing, Strip-Center, Shopping Mall, Business Complex, Downtown, Floral Dept. </a:t>
            </a:r>
            <a:endParaRPr lang="en-US" sz="2400" b="1" dirty="0">
              <a:latin typeface="Arial Unicode MS" pitchFamily="34" charset="-128"/>
            </a:endParaRPr>
          </a:p>
          <a:p>
            <a:pPr>
              <a:lnSpc>
                <a:spcPct val="90000"/>
              </a:lnSpc>
            </a:pPr>
            <a:r>
              <a:rPr lang="en-US" sz="2400" b="1" dirty="0" smtClean="0">
                <a:latin typeface="Arial Unicode MS" pitchFamily="34" charset="-128"/>
              </a:rPr>
              <a:t>Floral II –  Finish Cover Letters Final Draft</a:t>
            </a:r>
          </a:p>
          <a:p>
            <a:pPr>
              <a:lnSpc>
                <a:spcPct val="90000"/>
              </a:lnSpc>
            </a:pPr>
            <a:r>
              <a:rPr lang="en-US" sz="2400" b="1" dirty="0" smtClean="0">
                <a:latin typeface="Arial Unicode MS" pitchFamily="34" charset="-128"/>
              </a:rPr>
              <a:t>EH – </a:t>
            </a:r>
            <a:r>
              <a:rPr lang="en-US" sz="2400" b="1" dirty="0">
                <a:latin typeface="Arial Unicode MS" pitchFamily="34" charset="-128"/>
              </a:rPr>
              <a:t>Warm Up and </a:t>
            </a:r>
            <a:r>
              <a:rPr lang="en-US" sz="2400" b="1" dirty="0" smtClean="0">
                <a:latin typeface="Arial Unicode MS" pitchFamily="34" charset="-128"/>
              </a:rPr>
              <a:t>GTG</a:t>
            </a:r>
          </a:p>
          <a:p>
            <a:pPr>
              <a:lnSpc>
                <a:spcPct val="90000"/>
              </a:lnSpc>
            </a:pPr>
            <a:r>
              <a:rPr lang="en-US" sz="2400" b="1" dirty="0" smtClean="0">
                <a:latin typeface="Arial Unicode MS" pitchFamily="34" charset="-128"/>
              </a:rPr>
              <a:t>Job App</a:t>
            </a:r>
          </a:p>
          <a:p>
            <a:pPr lvl="1" eaLnBrk="1" hangingPunct="1">
              <a:lnSpc>
                <a:spcPct val="90000"/>
              </a:lnSpc>
              <a:defRPr/>
            </a:pPr>
            <a:r>
              <a:rPr lang="en-US" dirty="0" smtClean="0"/>
              <a:t>No </a:t>
            </a:r>
            <a:r>
              <a:rPr lang="en-US" dirty="0"/>
              <a:t>Abbreviations, Signed in Blue/Black Pen</a:t>
            </a:r>
          </a:p>
          <a:p>
            <a:pPr lvl="1" eaLnBrk="1" hangingPunct="1">
              <a:lnSpc>
                <a:spcPct val="90000"/>
              </a:lnSpc>
              <a:defRPr/>
            </a:pPr>
            <a:r>
              <a:rPr lang="en-US" dirty="0"/>
              <a:t>Sales associate position</a:t>
            </a:r>
            <a:endParaRPr lang="en-US" b="1" dirty="0"/>
          </a:p>
          <a:p>
            <a:pPr>
              <a:lnSpc>
                <a:spcPct val="90000"/>
              </a:lnSpc>
            </a:pPr>
            <a:endParaRPr lang="en-US" sz="2000" b="1" dirty="0" smtClean="0">
              <a:latin typeface="Arial Unicode MS" pitchFamily="34" charset="-128"/>
            </a:endParaRPr>
          </a:p>
          <a:p>
            <a:endParaRPr lang="en-US" sz="2400" b="1" dirty="0" smtClean="0"/>
          </a:p>
          <a:p>
            <a:endParaRPr lang="en-US" sz="2400" b="1"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0"/>
            <a:ext cx="9296400" cy="914400"/>
          </a:xfrm>
        </p:spPr>
        <p:txBody>
          <a:bodyPr>
            <a:normAutofit fontScale="90000"/>
          </a:bodyPr>
          <a:lstStyle/>
          <a:p>
            <a:pPr fontAlgn="auto">
              <a:spcAft>
                <a:spcPts val="0"/>
              </a:spcAft>
              <a:defRPr/>
            </a:pPr>
            <a:r>
              <a:rPr lang="en-US" sz="6600" dirty="0" smtClean="0">
                <a:latin typeface="Arial Unicode MS" pitchFamily="34" charset="-128"/>
              </a:rPr>
              <a:t>8/31/15 </a:t>
            </a:r>
            <a:r>
              <a:rPr lang="en-US" sz="6600" dirty="0">
                <a:latin typeface="Arial Unicode MS" pitchFamily="34" charset="-128"/>
              </a:rPr>
              <a:t>Agenda</a:t>
            </a:r>
          </a:p>
        </p:txBody>
      </p:sp>
      <p:sp>
        <p:nvSpPr>
          <p:cNvPr id="13315" name="Rectangle 3"/>
          <p:cNvSpPr>
            <a:spLocks noGrp="1" noChangeArrowheads="1"/>
          </p:cNvSpPr>
          <p:nvPr>
            <p:ph idx="1"/>
          </p:nvPr>
        </p:nvSpPr>
        <p:spPr>
          <a:xfrm>
            <a:off x="0" y="838200"/>
            <a:ext cx="9144000" cy="6019800"/>
          </a:xfrm>
        </p:spPr>
        <p:txBody>
          <a:bodyPr/>
          <a:lstStyle/>
          <a:p>
            <a:pPr>
              <a:lnSpc>
                <a:spcPct val="90000"/>
              </a:lnSpc>
            </a:pPr>
            <a:r>
              <a:rPr lang="en-US" sz="2400" b="1" dirty="0" smtClean="0">
                <a:latin typeface="Arial Unicode MS" pitchFamily="34" charset="-128"/>
              </a:rPr>
              <a:t>Floral I – Floral Shops</a:t>
            </a:r>
          </a:p>
          <a:p>
            <a:pPr>
              <a:lnSpc>
                <a:spcPct val="90000"/>
              </a:lnSpc>
            </a:pPr>
            <a:r>
              <a:rPr lang="en-US" sz="2400" b="1" dirty="0" smtClean="0">
                <a:latin typeface="Arial Unicode MS" pitchFamily="34" charset="-128"/>
              </a:rPr>
              <a:t>Warm Up – What is a Fishery Scientist???</a:t>
            </a:r>
            <a:endParaRPr lang="en-US" sz="2400" b="1" dirty="0">
              <a:latin typeface="Arial Unicode MS" pitchFamily="34" charset="-128"/>
            </a:endParaRPr>
          </a:p>
          <a:p>
            <a:pPr>
              <a:lnSpc>
                <a:spcPct val="90000"/>
              </a:lnSpc>
            </a:pPr>
            <a:r>
              <a:rPr lang="en-US" sz="2400" b="1" dirty="0" smtClean="0">
                <a:latin typeface="Arial Unicode MS" pitchFamily="34" charset="-128"/>
              </a:rPr>
              <a:t>Floral I – Unison Part from memory</a:t>
            </a:r>
          </a:p>
          <a:p>
            <a:pPr>
              <a:lnSpc>
                <a:spcPct val="90000"/>
              </a:lnSpc>
            </a:pPr>
            <a:r>
              <a:rPr lang="en-US" sz="2400" b="1" dirty="0" smtClean="0">
                <a:latin typeface="Arial Unicode MS" pitchFamily="34" charset="-128"/>
              </a:rPr>
              <a:t>Text Book; Unit 1, Page 1-10</a:t>
            </a:r>
          </a:p>
          <a:p>
            <a:pPr>
              <a:lnSpc>
                <a:spcPct val="90000"/>
              </a:lnSpc>
            </a:pPr>
            <a:r>
              <a:rPr lang="en-US" sz="2400" b="1" dirty="0" smtClean="0">
                <a:latin typeface="Arial Unicode MS" pitchFamily="34" charset="-128"/>
              </a:rPr>
              <a:t>Define all jobs. (bold terms)</a:t>
            </a:r>
          </a:p>
          <a:p>
            <a:pPr>
              <a:lnSpc>
                <a:spcPct val="90000"/>
              </a:lnSpc>
            </a:pPr>
            <a:r>
              <a:rPr lang="en-US" sz="2400" b="1" dirty="0" smtClean="0">
                <a:latin typeface="Arial Unicode MS" pitchFamily="34" charset="-128"/>
              </a:rPr>
              <a:t>Include Fig. 1-2</a:t>
            </a:r>
          </a:p>
          <a:p>
            <a:r>
              <a:rPr lang="en-US" sz="2400" b="1" dirty="0"/>
              <a:t>Reference Text Book Unit 21 – pg 401-407 Bold Terms</a:t>
            </a:r>
          </a:p>
          <a:p>
            <a:pPr lvl="1"/>
            <a:r>
              <a:rPr lang="en-US" sz="2000" b="1" dirty="0"/>
              <a:t>Define all terms listed below.</a:t>
            </a:r>
          </a:p>
          <a:p>
            <a:pPr lvl="1"/>
            <a:r>
              <a:rPr lang="en-US" sz="2000" dirty="0"/>
              <a:t>Full Service, Specialty, Limited-Service, Flower Merchandiser, Free-Standing, Strip-Center, Shopping Mall, Business Complex, Downtown, Floral Dept. </a:t>
            </a:r>
            <a:endParaRPr lang="en-US" sz="2400" b="1" dirty="0">
              <a:latin typeface="Arial Unicode MS" pitchFamily="34" charset="-128"/>
            </a:endParaRPr>
          </a:p>
          <a:p>
            <a:pPr>
              <a:lnSpc>
                <a:spcPct val="90000"/>
              </a:lnSpc>
            </a:pPr>
            <a:r>
              <a:rPr lang="en-US" sz="2400" b="1" dirty="0" smtClean="0">
                <a:latin typeface="Arial Unicode MS" pitchFamily="34" charset="-128"/>
              </a:rPr>
              <a:t>Floral II –  Finish Cover Letters Final Draft</a:t>
            </a:r>
          </a:p>
          <a:p>
            <a:pPr>
              <a:lnSpc>
                <a:spcPct val="90000"/>
              </a:lnSpc>
            </a:pPr>
            <a:r>
              <a:rPr lang="en-US" sz="2400" b="1" dirty="0" smtClean="0">
                <a:latin typeface="Arial Unicode MS" pitchFamily="34" charset="-128"/>
              </a:rPr>
              <a:t>EH – </a:t>
            </a:r>
            <a:r>
              <a:rPr lang="en-US" sz="2400" b="1" dirty="0">
                <a:latin typeface="Arial Unicode MS" pitchFamily="34" charset="-128"/>
              </a:rPr>
              <a:t>Warm Up and </a:t>
            </a:r>
            <a:r>
              <a:rPr lang="en-US" sz="2400" b="1" dirty="0" smtClean="0">
                <a:latin typeface="Arial Unicode MS" pitchFamily="34" charset="-128"/>
              </a:rPr>
              <a:t>GTG</a:t>
            </a:r>
          </a:p>
          <a:p>
            <a:pPr>
              <a:lnSpc>
                <a:spcPct val="90000"/>
              </a:lnSpc>
            </a:pPr>
            <a:r>
              <a:rPr lang="en-US" sz="2400" b="1" dirty="0" smtClean="0">
                <a:latin typeface="Arial Unicode MS" pitchFamily="34" charset="-128"/>
              </a:rPr>
              <a:t>Job App</a:t>
            </a:r>
          </a:p>
          <a:p>
            <a:pPr lvl="1" eaLnBrk="1" hangingPunct="1">
              <a:lnSpc>
                <a:spcPct val="90000"/>
              </a:lnSpc>
              <a:defRPr/>
            </a:pPr>
            <a:r>
              <a:rPr lang="en-US" dirty="0" smtClean="0"/>
              <a:t>No </a:t>
            </a:r>
            <a:r>
              <a:rPr lang="en-US" dirty="0"/>
              <a:t>Abbreviations, Signed in Blue/Black Pen</a:t>
            </a:r>
          </a:p>
          <a:p>
            <a:pPr lvl="1" eaLnBrk="1" hangingPunct="1">
              <a:lnSpc>
                <a:spcPct val="90000"/>
              </a:lnSpc>
              <a:defRPr/>
            </a:pPr>
            <a:r>
              <a:rPr lang="en-US" dirty="0"/>
              <a:t>Sales associate position</a:t>
            </a:r>
            <a:endParaRPr lang="en-US" b="1" dirty="0"/>
          </a:p>
          <a:p>
            <a:pPr>
              <a:lnSpc>
                <a:spcPct val="90000"/>
              </a:lnSpc>
            </a:pPr>
            <a:endParaRPr lang="en-US" sz="2000" b="1" dirty="0" smtClean="0">
              <a:latin typeface="Arial Unicode MS" pitchFamily="34" charset="-128"/>
            </a:endParaRPr>
          </a:p>
          <a:p>
            <a:endParaRPr lang="en-US" sz="2400" b="1" dirty="0" smtClean="0"/>
          </a:p>
          <a:p>
            <a:endParaRPr lang="en-US" sz="2400" b="1" dirty="0" smtClean="0"/>
          </a:p>
        </p:txBody>
      </p:sp>
    </p:spTree>
    <p:extLst>
      <p:ext uri="{BB962C8B-B14F-4D97-AF65-F5344CB8AC3E}">
        <p14:creationId xmlns:p14="http://schemas.microsoft.com/office/powerpoint/2010/main" val="1124180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066800"/>
          </a:xfrm>
        </p:spPr>
        <p:txBody>
          <a:bodyPr>
            <a:normAutofit fontScale="90000"/>
          </a:bodyPr>
          <a:lstStyle/>
          <a:p>
            <a:pPr fontAlgn="auto">
              <a:spcAft>
                <a:spcPts val="0"/>
              </a:spcAft>
              <a:defRPr/>
            </a:pPr>
            <a:r>
              <a:rPr lang="en-US" sz="6600" dirty="0" smtClean="0">
                <a:latin typeface="Arial Unicode MS" pitchFamily="34" charset="-128"/>
              </a:rPr>
              <a:t>9/1/15 </a:t>
            </a:r>
            <a:r>
              <a:rPr lang="en-US" sz="6600" dirty="0">
                <a:latin typeface="Arial Unicode MS" pitchFamily="34" charset="-128"/>
              </a:rPr>
              <a:t>Agenda</a:t>
            </a:r>
          </a:p>
        </p:txBody>
      </p:sp>
      <p:sp>
        <p:nvSpPr>
          <p:cNvPr id="13315" name="Rectangle 3"/>
          <p:cNvSpPr>
            <a:spLocks noGrp="1" noChangeArrowheads="1"/>
          </p:cNvSpPr>
          <p:nvPr>
            <p:ph idx="1"/>
          </p:nvPr>
        </p:nvSpPr>
        <p:spPr>
          <a:xfrm>
            <a:off x="0" y="685800"/>
            <a:ext cx="9144000" cy="6172200"/>
          </a:xfrm>
        </p:spPr>
        <p:txBody>
          <a:bodyPr/>
          <a:lstStyle/>
          <a:p>
            <a:pPr>
              <a:lnSpc>
                <a:spcPct val="90000"/>
              </a:lnSpc>
            </a:pPr>
            <a:r>
              <a:rPr lang="en-US" sz="2400" b="1" dirty="0" smtClean="0">
                <a:latin typeface="Arial Unicode MS" pitchFamily="34" charset="-128"/>
              </a:rPr>
              <a:t>All – Monday – No School</a:t>
            </a:r>
          </a:p>
          <a:p>
            <a:pPr>
              <a:lnSpc>
                <a:spcPct val="90000"/>
              </a:lnSpc>
            </a:pPr>
            <a:r>
              <a:rPr lang="en-US" sz="2400" b="1" dirty="0" smtClean="0">
                <a:latin typeface="Arial Unicode MS" pitchFamily="34" charset="-128"/>
              </a:rPr>
              <a:t>Floral I – Flower show</a:t>
            </a:r>
          </a:p>
          <a:p>
            <a:pPr>
              <a:lnSpc>
                <a:spcPct val="90000"/>
              </a:lnSpc>
            </a:pPr>
            <a:r>
              <a:rPr lang="en-US" sz="2400" b="1" dirty="0" smtClean="0">
                <a:latin typeface="Arial Unicode MS" pitchFamily="34" charset="-128"/>
              </a:rPr>
              <a:t>Warm Up –list 5 Floral Careers</a:t>
            </a:r>
          </a:p>
          <a:p>
            <a:pPr>
              <a:lnSpc>
                <a:spcPct val="90000"/>
              </a:lnSpc>
            </a:pPr>
            <a:r>
              <a:rPr lang="en-US" sz="2400" b="1" dirty="0" smtClean="0">
                <a:latin typeface="Arial Unicode MS" pitchFamily="34" charset="-128"/>
              </a:rPr>
              <a:t>Floral I – </a:t>
            </a:r>
            <a:r>
              <a:rPr lang="en-US" sz="2000" b="1" dirty="0" smtClean="0">
                <a:latin typeface="Arial Unicode MS" pitchFamily="34" charset="-128"/>
              </a:rPr>
              <a:t>Text Book; Unit 1, Page 1-10 Define </a:t>
            </a:r>
            <a:r>
              <a:rPr lang="en-US" sz="2000" b="1" dirty="0">
                <a:latin typeface="Arial Unicode MS" pitchFamily="34" charset="-128"/>
              </a:rPr>
              <a:t> </a:t>
            </a:r>
            <a:r>
              <a:rPr lang="en-US" sz="2000" b="1" dirty="0" smtClean="0">
                <a:latin typeface="Arial Unicode MS" pitchFamily="34" charset="-128"/>
              </a:rPr>
              <a:t>jobs in bold.</a:t>
            </a:r>
          </a:p>
          <a:p>
            <a:pPr>
              <a:lnSpc>
                <a:spcPct val="90000"/>
              </a:lnSpc>
            </a:pPr>
            <a:r>
              <a:rPr lang="en-US" sz="2000" b="1" dirty="0" smtClean="0">
                <a:latin typeface="Arial Unicode MS" pitchFamily="34" charset="-128"/>
              </a:rPr>
              <a:t>Include Fig. 1-2</a:t>
            </a:r>
          </a:p>
          <a:p>
            <a:r>
              <a:rPr lang="en-US" sz="2000" b="1" dirty="0"/>
              <a:t>Reference Text Book Unit 21 – </a:t>
            </a:r>
            <a:r>
              <a:rPr lang="en-US" sz="2000" b="1" dirty="0" smtClean="0"/>
              <a:t>pg. </a:t>
            </a:r>
            <a:r>
              <a:rPr lang="en-US" sz="2000" b="1" dirty="0"/>
              <a:t>401-407 </a:t>
            </a:r>
            <a:r>
              <a:rPr lang="en-US" sz="2000" b="1" dirty="0" smtClean="0"/>
              <a:t> Shops &amp; Locations</a:t>
            </a:r>
            <a:endParaRPr lang="en-US" sz="2000" b="1" dirty="0"/>
          </a:p>
          <a:p>
            <a:pPr lvl="1"/>
            <a:r>
              <a:rPr lang="en-US" sz="2000" b="1" dirty="0"/>
              <a:t>Define </a:t>
            </a:r>
            <a:r>
              <a:rPr lang="en-US" sz="2000" b="1" dirty="0" smtClean="0"/>
              <a:t>terms…</a:t>
            </a:r>
            <a:r>
              <a:rPr lang="en-US" sz="2000" b="1" dirty="0"/>
              <a:t> </a:t>
            </a:r>
            <a:r>
              <a:rPr lang="en-US" sz="2000" dirty="0" smtClean="0"/>
              <a:t>Full </a:t>
            </a:r>
            <a:r>
              <a:rPr lang="en-US" sz="2000" dirty="0"/>
              <a:t>Service, Specialty, Limited-Service, Flower Merchandiser, Free-Standing, Strip-Center, Shopping Mall, Business Complex, Downtown, Floral Dept. </a:t>
            </a:r>
          </a:p>
          <a:p>
            <a:pPr>
              <a:lnSpc>
                <a:spcPct val="90000"/>
              </a:lnSpc>
            </a:pPr>
            <a:r>
              <a:rPr lang="en-US" sz="2400" b="1" dirty="0" smtClean="0">
                <a:latin typeface="Arial Unicode MS" pitchFamily="34" charset="-128"/>
              </a:rPr>
              <a:t>Reference Text 408-414</a:t>
            </a:r>
          </a:p>
          <a:p>
            <a:pPr>
              <a:lnSpc>
                <a:spcPct val="90000"/>
              </a:lnSpc>
            </a:pPr>
            <a:r>
              <a:rPr lang="en-US" sz="2400" b="1" dirty="0" smtClean="0">
                <a:latin typeface="Arial Unicode MS" pitchFamily="34" charset="-128"/>
              </a:rPr>
              <a:t>Read descriptions of important shop elements &amp; discuss</a:t>
            </a:r>
            <a:endParaRPr lang="en-US" sz="2400" b="1" dirty="0">
              <a:latin typeface="Arial Unicode MS" pitchFamily="34" charset="-128"/>
            </a:endParaRPr>
          </a:p>
          <a:p>
            <a:pPr>
              <a:lnSpc>
                <a:spcPct val="90000"/>
              </a:lnSpc>
            </a:pPr>
            <a:r>
              <a:rPr lang="en-US" sz="2400" b="1" dirty="0">
                <a:latin typeface="Times New Roman" pitchFamily="18" charset="0"/>
                <a:cs typeface="Times New Roman" pitchFamily="18" charset="0"/>
              </a:rPr>
              <a:t>Floral shop Rough Draft Pair Share</a:t>
            </a:r>
          </a:p>
          <a:p>
            <a:pPr lvl="1">
              <a:lnSpc>
                <a:spcPct val="90000"/>
              </a:lnSpc>
            </a:pPr>
            <a:r>
              <a:rPr lang="en-US" b="1" dirty="0">
                <a:latin typeface="Times New Roman" pitchFamily="18" charset="0"/>
                <a:cs typeface="Times New Roman" pitchFamily="18" charset="0"/>
              </a:rPr>
              <a:t>Swap you paragraph with a buddy at your table</a:t>
            </a:r>
          </a:p>
          <a:p>
            <a:pPr lvl="1">
              <a:lnSpc>
                <a:spcPct val="90000"/>
              </a:lnSpc>
            </a:pPr>
            <a:r>
              <a:rPr lang="en-US" b="1" dirty="0">
                <a:latin typeface="Times New Roman" pitchFamily="18" charset="0"/>
                <a:cs typeface="Times New Roman" pitchFamily="18" charset="0"/>
              </a:rPr>
              <a:t>Make comments on buddy’s paper to help improved  description</a:t>
            </a:r>
            <a:endParaRPr lang="en-US" b="1" dirty="0">
              <a:latin typeface="Arial Unicode MS" pitchFamily="34" charset="-128"/>
            </a:endParaRPr>
          </a:p>
          <a:p>
            <a:pPr>
              <a:lnSpc>
                <a:spcPct val="90000"/>
              </a:lnSpc>
            </a:pPr>
            <a:r>
              <a:rPr lang="en-US" sz="2400" b="1" dirty="0" smtClean="0">
                <a:latin typeface="Arial Unicode MS" pitchFamily="34" charset="-128"/>
              </a:rPr>
              <a:t>Floral II –  Finish Resume and cover Letter</a:t>
            </a:r>
            <a:endParaRPr lang="en-US" sz="2400" b="1" dirty="0">
              <a:latin typeface="Arial Unicode MS" pitchFamily="34" charset="-128"/>
            </a:endParaRPr>
          </a:p>
        </p:txBody>
      </p:sp>
    </p:spTree>
    <p:extLst>
      <p:ext uri="{BB962C8B-B14F-4D97-AF65-F5344CB8AC3E}">
        <p14:creationId xmlns:p14="http://schemas.microsoft.com/office/powerpoint/2010/main" val="31145842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fontAlgn="auto">
              <a:spcAft>
                <a:spcPts val="0"/>
              </a:spcAft>
              <a:defRPr/>
            </a:pPr>
            <a:r>
              <a:rPr lang="en-US" sz="6600" dirty="0">
                <a:latin typeface="Arial Unicode MS" pitchFamily="34" charset="-128"/>
              </a:rPr>
              <a:t>9</a:t>
            </a:r>
            <a:r>
              <a:rPr lang="en-US" sz="6600" dirty="0" smtClean="0">
                <a:latin typeface="Arial Unicode MS" pitchFamily="34" charset="-128"/>
              </a:rPr>
              <a:t>/2/15 </a:t>
            </a:r>
            <a:r>
              <a:rPr lang="en-US" sz="6600" dirty="0">
                <a:latin typeface="Arial Unicode MS" pitchFamily="34" charset="-128"/>
              </a:rPr>
              <a:t>Agenda</a:t>
            </a:r>
          </a:p>
        </p:txBody>
      </p:sp>
      <p:sp>
        <p:nvSpPr>
          <p:cNvPr id="13315" name="Rectangle 3"/>
          <p:cNvSpPr>
            <a:spLocks noGrp="1" noChangeArrowheads="1"/>
          </p:cNvSpPr>
          <p:nvPr>
            <p:ph idx="1"/>
          </p:nvPr>
        </p:nvSpPr>
        <p:spPr>
          <a:xfrm>
            <a:off x="0" y="1371600"/>
            <a:ext cx="9144000" cy="5486400"/>
          </a:xfrm>
        </p:spPr>
        <p:txBody>
          <a:bodyPr/>
          <a:lstStyle/>
          <a:p>
            <a:pPr>
              <a:lnSpc>
                <a:spcPct val="90000"/>
              </a:lnSpc>
            </a:pPr>
            <a:r>
              <a:rPr lang="en-US" sz="2400" b="1" dirty="0" smtClean="0">
                <a:latin typeface="Arial Unicode MS" pitchFamily="34" charset="-128"/>
              </a:rPr>
              <a:t>All – Monday – No School</a:t>
            </a:r>
          </a:p>
          <a:p>
            <a:pPr>
              <a:lnSpc>
                <a:spcPct val="90000"/>
              </a:lnSpc>
            </a:pPr>
            <a:r>
              <a:rPr lang="en-US" sz="2400" b="1" dirty="0" smtClean="0">
                <a:latin typeface="Arial Unicode MS" pitchFamily="34" charset="-128"/>
              </a:rPr>
              <a:t>Floral I – Floral Shops</a:t>
            </a:r>
          </a:p>
          <a:p>
            <a:pPr>
              <a:lnSpc>
                <a:spcPct val="90000"/>
              </a:lnSpc>
            </a:pPr>
            <a:r>
              <a:rPr lang="en-US" sz="1400" dirty="0" smtClean="0">
                <a:latin typeface="Arial Unicode MS" pitchFamily="34" charset="-128"/>
              </a:rPr>
              <a:t>Floral I – Text Book; Unit 1, Page 1-10 Define </a:t>
            </a:r>
            <a:r>
              <a:rPr lang="en-US" sz="1400" dirty="0">
                <a:latin typeface="Arial Unicode MS" pitchFamily="34" charset="-128"/>
              </a:rPr>
              <a:t> </a:t>
            </a:r>
            <a:r>
              <a:rPr lang="en-US" sz="1400" dirty="0" smtClean="0">
                <a:latin typeface="Arial Unicode MS" pitchFamily="34" charset="-128"/>
              </a:rPr>
              <a:t>jobs in bold.</a:t>
            </a:r>
          </a:p>
          <a:p>
            <a:pPr>
              <a:lnSpc>
                <a:spcPct val="90000"/>
              </a:lnSpc>
            </a:pPr>
            <a:r>
              <a:rPr lang="en-US" sz="1400" dirty="0" smtClean="0">
                <a:latin typeface="Arial Unicode MS" pitchFamily="34" charset="-128"/>
              </a:rPr>
              <a:t>Include Fig. 1-2</a:t>
            </a:r>
          </a:p>
          <a:p>
            <a:r>
              <a:rPr lang="en-US" sz="1400" dirty="0"/>
              <a:t>Reference Text Book Unit 21 – </a:t>
            </a:r>
            <a:r>
              <a:rPr lang="en-US" sz="1400" dirty="0" smtClean="0"/>
              <a:t>pg. </a:t>
            </a:r>
            <a:r>
              <a:rPr lang="en-US" sz="1400" dirty="0"/>
              <a:t>401-407 </a:t>
            </a:r>
            <a:r>
              <a:rPr lang="en-US" sz="1400" dirty="0" smtClean="0"/>
              <a:t> Shops &amp; Locations</a:t>
            </a:r>
            <a:endParaRPr lang="en-US" sz="1400" dirty="0"/>
          </a:p>
          <a:p>
            <a:pPr lvl="1"/>
            <a:r>
              <a:rPr lang="en-US" sz="1400" dirty="0"/>
              <a:t>Define </a:t>
            </a:r>
            <a:r>
              <a:rPr lang="en-US" sz="1400" dirty="0" smtClean="0"/>
              <a:t>terms…</a:t>
            </a:r>
            <a:r>
              <a:rPr lang="en-US" sz="1400" dirty="0"/>
              <a:t> </a:t>
            </a:r>
            <a:r>
              <a:rPr lang="en-US" sz="1400" dirty="0" smtClean="0"/>
              <a:t>Full </a:t>
            </a:r>
            <a:r>
              <a:rPr lang="en-US" sz="1400" dirty="0"/>
              <a:t>Service, Specialty, Limited-Service, Flower Merchandiser, Free-Standing, Strip-Center, Shopping Mall, Business Complex, Downtown, Floral Dept. </a:t>
            </a:r>
          </a:p>
          <a:p>
            <a:pPr>
              <a:lnSpc>
                <a:spcPct val="90000"/>
              </a:lnSpc>
            </a:pPr>
            <a:r>
              <a:rPr lang="en-US" sz="2400" b="1" dirty="0" smtClean="0">
                <a:latin typeface="Arial Unicode MS" pitchFamily="34" charset="-128"/>
              </a:rPr>
              <a:t>Warm UP – Shop Parts (Reference Text 408-414)</a:t>
            </a:r>
          </a:p>
          <a:p>
            <a:pPr>
              <a:lnSpc>
                <a:spcPct val="90000"/>
              </a:lnSpc>
            </a:pPr>
            <a:r>
              <a:rPr lang="en-US" sz="2400" b="1" dirty="0" smtClean="0">
                <a:latin typeface="Arial Unicode MS" pitchFamily="34" charset="-128"/>
              </a:rPr>
              <a:t>Read descriptions of important shop elements &amp; discuss</a:t>
            </a:r>
          </a:p>
          <a:p>
            <a:pPr>
              <a:lnSpc>
                <a:spcPct val="90000"/>
              </a:lnSpc>
            </a:pPr>
            <a:r>
              <a:rPr lang="en-US" sz="2400" b="1" dirty="0" smtClean="0">
                <a:latin typeface="Arial Unicode MS" pitchFamily="34" charset="-128"/>
              </a:rPr>
              <a:t>Present Flower Shop Parts</a:t>
            </a:r>
          </a:p>
          <a:p>
            <a:pPr>
              <a:lnSpc>
                <a:spcPct val="90000"/>
              </a:lnSpc>
            </a:pPr>
            <a:r>
              <a:rPr lang="en-US" sz="2400" b="1" dirty="0" smtClean="0">
                <a:latin typeface="Arial Unicode MS" pitchFamily="34" charset="-128"/>
              </a:rPr>
              <a:t>Floral II –  Record Book check tomorrow - </a:t>
            </a:r>
            <a:endParaRPr lang="en-US" sz="2400" b="1" dirty="0">
              <a:latin typeface="Arial Unicode MS" pitchFamily="34" charset="-128"/>
            </a:endParaRPr>
          </a:p>
          <a:p>
            <a:pPr>
              <a:lnSpc>
                <a:spcPct val="90000"/>
              </a:lnSpc>
            </a:pPr>
            <a:r>
              <a:rPr lang="en-US" sz="2400" b="1" dirty="0" smtClean="0">
                <a:latin typeface="Arial Unicode MS" pitchFamily="34" charset="-128"/>
              </a:rPr>
              <a:t>Inventory Sheets for all Cabinets</a:t>
            </a:r>
          </a:p>
          <a:p>
            <a:pPr>
              <a:lnSpc>
                <a:spcPct val="90000"/>
              </a:lnSpc>
            </a:pPr>
            <a:endParaRPr lang="en-US" sz="2400" b="1" dirty="0">
              <a:latin typeface="Arial Unicode MS" pitchFamily="34" charset="-128"/>
            </a:endParaRPr>
          </a:p>
          <a:p>
            <a:pPr>
              <a:lnSpc>
                <a:spcPct val="90000"/>
              </a:lnSpc>
            </a:pPr>
            <a:r>
              <a:rPr lang="en-US" sz="2400" b="1" dirty="0" smtClean="0">
                <a:latin typeface="Arial Unicode MS" pitchFamily="34" charset="-128"/>
              </a:rPr>
              <a:t>EH – Resume and Cover Letter</a:t>
            </a:r>
            <a:endParaRPr lang="en-US" sz="2000" b="1" dirty="0" smtClean="0">
              <a:latin typeface="Arial Unicode MS" pitchFamily="34" charset="-128"/>
            </a:endParaRPr>
          </a:p>
          <a:p>
            <a:endParaRPr lang="en-US" sz="2400" b="1" dirty="0" smtClean="0"/>
          </a:p>
          <a:p>
            <a:endParaRPr lang="en-US" sz="2400" b="1" dirty="0" smtClean="0"/>
          </a:p>
        </p:txBody>
      </p:sp>
    </p:spTree>
    <p:extLst>
      <p:ext uri="{BB962C8B-B14F-4D97-AF65-F5344CB8AC3E}">
        <p14:creationId xmlns:p14="http://schemas.microsoft.com/office/powerpoint/2010/main" val="40040877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2051026"/>
          </a:xfrm>
        </p:spPr>
        <p:txBody>
          <a:bodyPr>
            <a:normAutofit/>
          </a:bodyPr>
          <a:lstStyle/>
          <a:p>
            <a:r>
              <a:rPr lang="en-US" dirty="0" smtClean="0"/>
              <a:t>Warm – Up Matching Floral Shops</a:t>
            </a:r>
            <a:endParaRPr lang="en-US" dirty="0"/>
          </a:p>
        </p:txBody>
      </p:sp>
      <p:sp>
        <p:nvSpPr>
          <p:cNvPr id="3" name="Subtitle 2"/>
          <p:cNvSpPr>
            <a:spLocks noGrp="1"/>
          </p:cNvSpPr>
          <p:nvPr>
            <p:ph type="subTitle" idx="4294967295"/>
          </p:nvPr>
        </p:nvSpPr>
        <p:spPr>
          <a:xfrm>
            <a:off x="4648200" y="304800"/>
            <a:ext cx="4267200" cy="6553200"/>
          </a:xfrm>
        </p:spPr>
        <p:txBody>
          <a:bodyPr>
            <a:normAutofit lnSpcReduction="10000"/>
          </a:bodyPr>
          <a:lstStyle/>
          <a:p>
            <a:r>
              <a:rPr lang="en-US" dirty="0" smtClean="0">
                <a:latin typeface="Times New Roman" pitchFamily="18" charset="0"/>
                <a:cs typeface="Times New Roman" pitchFamily="18" charset="0"/>
              </a:rPr>
              <a:t>Full-service</a:t>
            </a:r>
          </a:p>
          <a:p>
            <a:r>
              <a:rPr lang="en-US" dirty="0" smtClean="0">
                <a:latin typeface="Times New Roman" pitchFamily="18" charset="0"/>
                <a:cs typeface="Times New Roman" pitchFamily="18" charset="0"/>
              </a:rPr>
              <a:t>Specialty</a:t>
            </a:r>
          </a:p>
          <a:p>
            <a:r>
              <a:rPr lang="en-US" dirty="0" smtClean="0">
                <a:latin typeface="Times New Roman" pitchFamily="18" charset="0"/>
                <a:cs typeface="Times New Roman" pitchFamily="18" charset="0"/>
              </a:rPr>
              <a:t>Flower Merchandisers</a:t>
            </a:r>
          </a:p>
          <a:p>
            <a:r>
              <a:rPr lang="en-US" dirty="0" smtClean="0">
                <a:latin typeface="Times New Roman" pitchFamily="18" charset="0"/>
                <a:cs typeface="Times New Roman" pitchFamily="18" charset="0"/>
              </a:rPr>
              <a:t>Stem Shops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Mass Market </a:t>
            </a:r>
            <a:r>
              <a:rPr lang="en-US" dirty="0" smtClean="0">
                <a:latin typeface="Times New Roman" pitchFamily="18" charset="0"/>
                <a:cs typeface="Times New Roman" pitchFamily="18" charset="0"/>
              </a:rPr>
              <a:t>Shop</a:t>
            </a:r>
          </a:p>
          <a:p>
            <a:r>
              <a:rPr lang="en-US" dirty="0" smtClean="0">
                <a:latin typeface="Times New Roman" pitchFamily="18" charset="0"/>
                <a:cs typeface="Times New Roman" pitchFamily="18" charset="0"/>
              </a:rPr>
              <a:t>Cash and Carry</a:t>
            </a:r>
          </a:p>
          <a:p>
            <a:r>
              <a:rPr lang="en-US" dirty="0" smtClean="0">
                <a:latin typeface="Times New Roman" pitchFamily="18" charset="0"/>
                <a:cs typeface="Times New Roman" pitchFamily="18" charset="0"/>
              </a:rPr>
              <a:t>Free-Standing Flower Shop:</a:t>
            </a:r>
          </a:p>
          <a:p>
            <a:r>
              <a:rPr lang="en-US" dirty="0" smtClean="0">
                <a:latin typeface="Times New Roman" pitchFamily="18" charset="0"/>
                <a:cs typeface="Times New Roman" pitchFamily="18" charset="0"/>
              </a:rPr>
              <a:t>Strip-Center Flower Shop: </a:t>
            </a:r>
          </a:p>
          <a:p>
            <a:r>
              <a:rPr lang="en-US" dirty="0" smtClean="0">
                <a:latin typeface="Times New Roman" pitchFamily="18" charset="0"/>
                <a:cs typeface="Times New Roman" pitchFamily="18" charset="0"/>
              </a:rPr>
              <a:t>Shopping Mall: </a:t>
            </a:r>
          </a:p>
          <a:p>
            <a:r>
              <a:rPr lang="en-US" dirty="0" smtClean="0">
                <a:latin typeface="Times New Roman" pitchFamily="18" charset="0"/>
                <a:cs typeface="Times New Roman" pitchFamily="18" charset="0"/>
              </a:rPr>
              <a:t>Business Complex:</a:t>
            </a:r>
          </a:p>
          <a:p>
            <a:r>
              <a:rPr lang="en-US" dirty="0" smtClean="0">
                <a:latin typeface="Times New Roman" pitchFamily="18" charset="0"/>
                <a:cs typeface="Times New Roman" pitchFamily="18" charset="0"/>
              </a:rPr>
              <a:t>Downtown Location: </a:t>
            </a:r>
          </a:p>
          <a:p>
            <a:r>
              <a:rPr lang="en-US" dirty="0" smtClean="0">
                <a:latin typeface="Times New Roman" pitchFamily="18" charset="0"/>
                <a:cs typeface="Times New Roman" pitchFamily="18" charset="0"/>
              </a:rPr>
              <a:t>Floral Department:</a:t>
            </a:r>
            <a:endParaRPr lang="en-US" dirty="0">
              <a:latin typeface="Times New Roman" pitchFamily="18" charset="0"/>
              <a:cs typeface="Times New Roman" pitchFamily="18" charset="0"/>
            </a:endParaRPr>
          </a:p>
        </p:txBody>
      </p:sp>
      <p:sp>
        <p:nvSpPr>
          <p:cNvPr id="5" name="TextBox 4"/>
          <p:cNvSpPr txBox="1"/>
          <p:nvPr/>
        </p:nvSpPr>
        <p:spPr>
          <a:xfrm>
            <a:off x="40105" y="2325664"/>
            <a:ext cx="4247147" cy="4524315"/>
          </a:xfrm>
          <a:prstGeom prst="rect">
            <a:avLst/>
          </a:prstGeom>
          <a:noFill/>
        </p:spPr>
        <p:txBody>
          <a:bodyPr wrap="square" rtlCol="0">
            <a:spAutoFit/>
          </a:bodyPr>
          <a:lstStyle/>
          <a:p>
            <a:pPr marL="742950" indent="-742950">
              <a:buFont typeface="+mj-lt"/>
              <a:buAutoNum type="arabicPeriod"/>
            </a:pPr>
            <a:r>
              <a:rPr lang="en-US" sz="3600" dirty="0" smtClean="0"/>
              <a:t>Little Flower Shop</a:t>
            </a:r>
          </a:p>
          <a:p>
            <a:pPr marL="742950" indent="-742950">
              <a:buFont typeface="+mj-lt"/>
              <a:buAutoNum type="arabicPeriod"/>
            </a:pPr>
            <a:r>
              <a:rPr lang="en-US" sz="3600" dirty="0" smtClean="0"/>
              <a:t>Flower Pavillion</a:t>
            </a:r>
          </a:p>
          <a:p>
            <a:pPr marL="742950" indent="-742950">
              <a:buFont typeface="+mj-lt"/>
              <a:buAutoNum type="arabicPeriod"/>
            </a:pPr>
            <a:r>
              <a:rPr lang="en-US" sz="3600" dirty="0" smtClean="0"/>
              <a:t>Melissa’s </a:t>
            </a:r>
          </a:p>
          <a:p>
            <a:pPr marL="742950" indent="-742950">
              <a:buFont typeface="+mj-lt"/>
              <a:buAutoNum type="arabicPeriod"/>
            </a:pPr>
            <a:r>
              <a:rPr lang="en-US" sz="3600" dirty="0" smtClean="0"/>
              <a:t>Savemart</a:t>
            </a:r>
          </a:p>
          <a:p>
            <a:pPr marL="742950" indent="-742950">
              <a:buFont typeface="+mj-lt"/>
              <a:buAutoNum type="arabicPeriod"/>
            </a:pPr>
            <a:r>
              <a:rPr lang="en-US" sz="3600" dirty="0" smtClean="0"/>
              <a:t>Safeway</a:t>
            </a:r>
          </a:p>
          <a:p>
            <a:pPr marL="742950" indent="-742950">
              <a:buFont typeface="+mj-lt"/>
              <a:buAutoNum type="arabicPeriod"/>
            </a:pPr>
            <a:r>
              <a:rPr lang="en-US" sz="3600" dirty="0" smtClean="0"/>
              <a:t>Raley’s</a:t>
            </a:r>
          </a:p>
          <a:p>
            <a:pPr marL="742950" indent="-742950">
              <a:buFont typeface="+mj-lt"/>
              <a:buAutoNum type="arabicPeriod"/>
            </a:pPr>
            <a:r>
              <a:rPr lang="en-US" sz="3600" dirty="0" smtClean="0"/>
              <a:t>Costco</a:t>
            </a:r>
            <a:endParaRPr lang="en-US" sz="3600" dirty="0"/>
          </a:p>
        </p:txBody>
      </p:sp>
    </p:spTree>
    <p:extLst>
      <p:ext uri="{BB962C8B-B14F-4D97-AF65-F5344CB8AC3E}">
        <p14:creationId xmlns:p14="http://schemas.microsoft.com/office/powerpoint/2010/main" val="20627139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74638"/>
            <a:ext cx="9144000" cy="944562"/>
          </a:xfrm>
        </p:spPr>
        <p:txBody>
          <a:bodyPr>
            <a:normAutofit fontScale="90000"/>
          </a:bodyPr>
          <a:lstStyle/>
          <a:p>
            <a:pPr eaLnBrk="1" hangingPunct="1">
              <a:defRPr/>
            </a:pPr>
            <a:r>
              <a:rPr lang="en-US" sz="8000" dirty="0" smtClean="0"/>
              <a:t> </a:t>
            </a:r>
            <a:r>
              <a:rPr lang="en-US" sz="6700" dirty="0" smtClean="0"/>
              <a:t>Flower Shop intro ideas </a:t>
            </a:r>
          </a:p>
        </p:txBody>
      </p:sp>
      <p:sp>
        <p:nvSpPr>
          <p:cNvPr id="60419" name="Rectangle 3"/>
          <p:cNvSpPr>
            <a:spLocks noGrp="1" noChangeArrowheads="1"/>
          </p:cNvSpPr>
          <p:nvPr>
            <p:ph type="body" idx="1"/>
          </p:nvPr>
        </p:nvSpPr>
        <p:spPr>
          <a:xfrm>
            <a:off x="228600" y="1219200"/>
            <a:ext cx="8540750" cy="5486400"/>
          </a:xfrm>
        </p:spPr>
        <p:txBody>
          <a:bodyPr/>
          <a:lstStyle/>
          <a:p>
            <a:pPr eaLnBrk="1" hangingPunct="1">
              <a:lnSpc>
                <a:spcPct val="80000"/>
              </a:lnSpc>
              <a:buNone/>
              <a:defRPr/>
            </a:pPr>
            <a:r>
              <a:rPr lang="en-US" dirty="0" smtClean="0"/>
              <a:t>Floral I – Flower Shop Project</a:t>
            </a:r>
          </a:p>
          <a:p>
            <a:pPr eaLnBrk="1" hangingPunct="1">
              <a:lnSpc>
                <a:spcPct val="80000"/>
              </a:lnSpc>
              <a:defRPr/>
            </a:pPr>
            <a:r>
              <a:rPr lang="en-US" dirty="0" smtClean="0"/>
              <a:t>Journal Writing as a Warm Up </a:t>
            </a:r>
          </a:p>
          <a:p>
            <a:pPr marL="1100138" lvl="1" indent="-514350">
              <a:lnSpc>
                <a:spcPct val="80000"/>
              </a:lnSpc>
              <a:buFont typeface="+mj-lt"/>
              <a:buAutoNum type="arabicPeriod"/>
              <a:defRPr/>
            </a:pPr>
            <a:r>
              <a:rPr lang="en-US" sz="2800" dirty="0" smtClean="0"/>
              <a:t>What kind of shop would you like to open?</a:t>
            </a:r>
          </a:p>
          <a:p>
            <a:pPr marL="1100138" lvl="1" indent="-514350">
              <a:lnSpc>
                <a:spcPct val="80000"/>
              </a:lnSpc>
              <a:buFont typeface="+mj-lt"/>
              <a:buAutoNum type="arabicPeriod"/>
              <a:defRPr/>
            </a:pPr>
            <a:r>
              <a:rPr lang="en-US" sz="2800" dirty="0" smtClean="0"/>
              <a:t>What would be a cool location for a  business?</a:t>
            </a:r>
          </a:p>
          <a:p>
            <a:pPr marL="1100138" lvl="1" indent="-514350">
              <a:lnSpc>
                <a:spcPct val="80000"/>
              </a:lnSpc>
              <a:buFont typeface="+mj-lt"/>
              <a:buAutoNum type="arabicPeriod"/>
              <a:defRPr/>
            </a:pPr>
            <a:r>
              <a:rPr lang="en-US" sz="2800" dirty="0" smtClean="0"/>
              <a:t>What would be a cool business/flower shop in our town?</a:t>
            </a:r>
          </a:p>
          <a:p>
            <a:pPr marL="1100138" lvl="1" indent="-514350">
              <a:lnSpc>
                <a:spcPct val="80000"/>
              </a:lnSpc>
              <a:buFont typeface="+mj-lt"/>
              <a:buAutoNum type="arabicPeriod"/>
              <a:defRPr/>
            </a:pPr>
            <a:r>
              <a:rPr lang="en-US" sz="2800" dirty="0" smtClean="0"/>
              <a:t>Best location for customers</a:t>
            </a:r>
          </a:p>
          <a:p>
            <a:pPr marL="1100138" lvl="1" indent="-514350">
              <a:lnSpc>
                <a:spcPct val="80000"/>
              </a:lnSpc>
              <a:buFont typeface="+mj-lt"/>
              <a:buAutoNum type="arabicPeriod"/>
              <a:defRPr/>
            </a:pPr>
            <a:r>
              <a:rPr lang="en-US" sz="2800" dirty="0" smtClean="0"/>
              <a:t>Types of services available</a:t>
            </a:r>
          </a:p>
          <a:p>
            <a:pPr marL="1100138" lvl="1" indent="-514350">
              <a:lnSpc>
                <a:spcPct val="80000"/>
              </a:lnSpc>
              <a:buFont typeface="+mj-lt"/>
              <a:buAutoNum type="arabicPeriod"/>
              <a:defRPr/>
            </a:pPr>
            <a:r>
              <a:rPr lang="en-US" sz="2800" dirty="0" smtClean="0"/>
              <a:t>Kinds of locations for cash and carry/floral Department.</a:t>
            </a:r>
          </a:p>
          <a:p>
            <a:pPr marL="1100138" lvl="1" indent="-514350">
              <a:lnSpc>
                <a:spcPct val="80000"/>
              </a:lnSpc>
              <a:buFont typeface="+mj-lt"/>
              <a:buAutoNum type="arabicPeriod"/>
              <a:defRPr/>
            </a:pPr>
            <a:r>
              <a:rPr lang="en-US" sz="2800" dirty="0" smtClean="0"/>
              <a:t>Personal Qualities you </a:t>
            </a:r>
            <a:r>
              <a:rPr lang="en-US" sz="2800" dirty="0"/>
              <a:t>would </a:t>
            </a:r>
            <a:r>
              <a:rPr lang="en-US" sz="2800" dirty="0" smtClean="0"/>
              <a:t>look for in a person to </a:t>
            </a:r>
            <a:r>
              <a:rPr lang="en-US" sz="2800" dirty="0"/>
              <a:t>be your delivery person?</a:t>
            </a:r>
          </a:p>
          <a:p>
            <a:pPr marL="1042988" lvl="1" indent="-457200">
              <a:lnSpc>
                <a:spcPct val="80000"/>
              </a:lnSpc>
              <a:buFont typeface="+mj-lt"/>
              <a:buAutoNum type="arabicPeriod"/>
              <a:defRPr/>
            </a:pPr>
            <a:endParaRPr lang="en-US" sz="2000" dirty="0" smtClean="0"/>
          </a:p>
          <a:p>
            <a:pPr eaLnBrk="1" hangingPunct="1">
              <a:lnSpc>
                <a:spcPct val="80000"/>
              </a:lnSpc>
              <a:defRPr/>
            </a:pPr>
            <a:endParaRPr lang="en-US" sz="2000" dirty="0" smtClean="0"/>
          </a:p>
        </p:txBody>
      </p:sp>
    </p:spTree>
    <p:extLst>
      <p:ext uri="{BB962C8B-B14F-4D97-AF65-F5344CB8AC3E}">
        <p14:creationId xmlns:p14="http://schemas.microsoft.com/office/powerpoint/2010/main" val="37172173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7200" dirty="0" smtClean="0"/>
              <a:t>Floral Shop Parts</a:t>
            </a:r>
            <a:endParaRPr lang="en-US" sz="7200" dirty="0"/>
          </a:p>
        </p:txBody>
      </p:sp>
      <p:sp>
        <p:nvSpPr>
          <p:cNvPr id="3" name="Content Placeholder 2"/>
          <p:cNvSpPr>
            <a:spLocks noGrp="1"/>
          </p:cNvSpPr>
          <p:nvPr>
            <p:ph idx="1"/>
          </p:nvPr>
        </p:nvSpPr>
        <p:spPr>
          <a:xfrm>
            <a:off x="0" y="990600"/>
            <a:ext cx="5105400" cy="5867400"/>
          </a:xfrm>
        </p:spPr>
        <p:txBody>
          <a:bodyPr/>
          <a:lstStyle/>
          <a:p>
            <a:pPr marL="879475" indent="-742950">
              <a:buFont typeface="+mj-lt"/>
              <a:buAutoNum type="arabicPeriod"/>
            </a:pPr>
            <a:r>
              <a:rPr lang="en-US" sz="3600" b="1" dirty="0" smtClean="0"/>
              <a:t>Visual Merchandising</a:t>
            </a:r>
          </a:p>
          <a:p>
            <a:pPr marL="879475" indent="-742950">
              <a:buFont typeface="+mj-lt"/>
              <a:buAutoNum type="arabicPeriod"/>
            </a:pPr>
            <a:r>
              <a:rPr lang="en-US" sz="3600" b="1" dirty="0" smtClean="0"/>
              <a:t>Vignette</a:t>
            </a:r>
          </a:p>
          <a:p>
            <a:pPr marL="879475" indent="-742950">
              <a:buFont typeface="+mj-lt"/>
              <a:buAutoNum type="arabicPeriod"/>
            </a:pPr>
            <a:r>
              <a:rPr lang="en-US" sz="3600" b="1" dirty="0" smtClean="0"/>
              <a:t>Window Display</a:t>
            </a:r>
          </a:p>
          <a:p>
            <a:pPr marL="879475" indent="-742950">
              <a:buFont typeface="+mj-lt"/>
              <a:buAutoNum type="arabicPeriod"/>
            </a:pPr>
            <a:r>
              <a:rPr lang="en-US" sz="3600" b="1" dirty="0" smtClean="0"/>
              <a:t>In-Store Display</a:t>
            </a:r>
          </a:p>
          <a:p>
            <a:pPr marL="879475" indent="-742950">
              <a:buFont typeface="+mj-lt"/>
              <a:buAutoNum type="arabicPeriod"/>
            </a:pPr>
            <a:r>
              <a:rPr lang="en-US" sz="3600" b="1" dirty="0" smtClean="0"/>
              <a:t>Service Area</a:t>
            </a:r>
          </a:p>
          <a:p>
            <a:pPr marL="879475" indent="-742950">
              <a:buFont typeface="+mj-lt"/>
              <a:buAutoNum type="arabicPeriod"/>
            </a:pPr>
            <a:r>
              <a:rPr lang="en-US" sz="3600" b="1" dirty="0" smtClean="0"/>
              <a:t>Work Area</a:t>
            </a:r>
          </a:p>
          <a:p>
            <a:pPr marL="879475" indent="-742950">
              <a:buFont typeface="+mj-lt"/>
              <a:buAutoNum type="arabicPeriod"/>
            </a:pPr>
            <a:r>
              <a:rPr lang="en-US" sz="3600" b="1" dirty="0" smtClean="0"/>
              <a:t>Storage</a:t>
            </a:r>
          </a:p>
          <a:p>
            <a:pPr marL="879475" indent="-742950">
              <a:buFont typeface="+mj-lt"/>
              <a:buAutoNum type="arabicPeriod"/>
            </a:pPr>
            <a:r>
              <a:rPr lang="en-US" sz="3600" b="1" dirty="0"/>
              <a:t>Refrigeration</a:t>
            </a:r>
          </a:p>
          <a:p>
            <a:pPr marL="879475" indent="-742950">
              <a:buFont typeface="+mj-lt"/>
              <a:buAutoNum type="arabicPeriod"/>
            </a:pPr>
            <a:endParaRPr lang="en-US" sz="3600" b="1" dirty="0" smtClean="0"/>
          </a:p>
          <a:p>
            <a:endParaRPr lang="en-US" dirty="0" smtClean="0"/>
          </a:p>
          <a:p>
            <a:endParaRPr lang="en-US" dirty="0"/>
          </a:p>
        </p:txBody>
      </p:sp>
      <p:sp>
        <p:nvSpPr>
          <p:cNvPr id="4" name="TextBox 3"/>
          <p:cNvSpPr txBox="1"/>
          <p:nvPr/>
        </p:nvSpPr>
        <p:spPr>
          <a:xfrm>
            <a:off x="4267200" y="1371600"/>
            <a:ext cx="4572000" cy="4031873"/>
          </a:xfrm>
          <a:prstGeom prst="rect">
            <a:avLst/>
          </a:prstGeom>
          <a:noFill/>
        </p:spPr>
        <p:txBody>
          <a:bodyPr wrap="square" rtlCol="0">
            <a:spAutoFit/>
          </a:bodyPr>
          <a:lstStyle/>
          <a:p>
            <a:r>
              <a:rPr lang="en-US" sz="3200" b="1" dirty="0" smtClean="0">
                <a:latin typeface="+mj-lt"/>
              </a:rPr>
              <a:t>Operational Considerations</a:t>
            </a:r>
          </a:p>
          <a:p>
            <a:r>
              <a:rPr lang="en-US" sz="3200" b="1" dirty="0" smtClean="0">
                <a:latin typeface="+mj-lt"/>
              </a:rPr>
              <a:t>9. Employees and Responsibilities</a:t>
            </a:r>
          </a:p>
          <a:p>
            <a:r>
              <a:rPr lang="en-US" sz="3200" b="1" dirty="0" smtClean="0">
                <a:latin typeface="+mj-lt"/>
              </a:rPr>
              <a:t>10. Computer Station</a:t>
            </a:r>
          </a:p>
          <a:p>
            <a:r>
              <a:rPr lang="en-US" sz="3200" b="1" dirty="0" smtClean="0">
                <a:latin typeface="+mj-lt"/>
              </a:rPr>
              <a:t>11. Marketing</a:t>
            </a:r>
          </a:p>
          <a:p>
            <a:r>
              <a:rPr lang="en-US" sz="3200" b="1" dirty="0" smtClean="0">
                <a:latin typeface="+mj-lt"/>
              </a:rPr>
              <a:t>12. Water Source</a:t>
            </a:r>
          </a:p>
          <a:p>
            <a:endParaRPr lang="en-US" sz="3200" dirty="0">
              <a:latin typeface="+mj-lt"/>
            </a:endParaRPr>
          </a:p>
        </p:txBody>
      </p:sp>
    </p:spTree>
    <p:extLst>
      <p:ext uri="{BB962C8B-B14F-4D97-AF65-F5344CB8AC3E}">
        <p14:creationId xmlns:p14="http://schemas.microsoft.com/office/powerpoint/2010/main" val="2064424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5791200"/>
          </a:xfrm>
        </p:spPr>
        <p:txBody>
          <a:bodyPr/>
          <a:lstStyle/>
          <a:p>
            <a:r>
              <a:rPr lang="en-US" sz="8000" dirty="0" smtClean="0">
                <a:solidFill>
                  <a:schemeClr val="bg1"/>
                </a:solidFill>
              </a:rPr>
              <a:t/>
            </a:r>
            <a:br>
              <a:rPr lang="en-US" sz="8000" dirty="0" smtClean="0">
                <a:solidFill>
                  <a:schemeClr val="bg1"/>
                </a:solidFill>
              </a:rPr>
            </a:br>
            <a:r>
              <a:rPr lang="en-US" sz="2400" dirty="0" smtClean="0">
                <a:solidFill>
                  <a:schemeClr val="tx1"/>
                </a:solidFill>
              </a:rPr>
              <a:t>Floral I</a:t>
            </a:r>
            <a:br>
              <a:rPr lang="en-US" sz="2400" dirty="0" smtClean="0">
                <a:solidFill>
                  <a:schemeClr val="tx1"/>
                </a:solidFill>
              </a:rPr>
            </a:br>
            <a:r>
              <a:rPr lang="en-US" sz="2400" dirty="0" smtClean="0">
                <a:solidFill>
                  <a:schemeClr val="tx1"/>
                </a:solidFill>
              </a:rPr>
              <a:t>Floral II &amp; Environmental Horticulture</a:t>
            </a:r>
            <a:br>
              <a:rPr lang="en-US" sz="2400" dirty="0" smtClean="0">
                <a:solidFill>
                  <a:schemeClr val="tx1"/>
                </a:solidFill>
              </a:rPr>
            </a:br>
            <a:r>
              <a:rPr lang="en-US" sz="2400" dirty="0" smtClean="0">
                <a:solidFill>
                  <a:schemeClr val="tx1"/>
                </a:solidFill>
              </a:rPr>
              <a:t>Agriculture Earth Science</a:t>
            </a:r>
            <a:r>
              <a:rPr lang="en-US" sz="3600" dirty="0">
                <a:solidFill>
                  <a:schemeClr val="tx1"/>
                </a:solidFill>
              </a:rPr>
              <a:t/>
            </a:r>
            <a:br>
              <a:rPr lang="en-US" sz="3600" dirty="0">
                <a:solidFill>
                  <a:schemeClr val="tx1"/>
                </a:solidFill>
              </a:rPr>
            </a:br>
            <a:r>
              <a:rPr lang="en-US" sz="3600" dirty="0" smtClean="0">
                <a:solidFill>
                  <a:schemeClr val="tx1"/>
                </a:solidFill>
              </a:rPr>
              <a:t>1. Find your name on class roster and sign in the column for todays date. If your name is not listed, write it in on an empty line.</a:t>
            </a:r>
            <a:r>
              <a:rPr lang="en-US" sz="3600" dirty="0">
                <a:solidFill>
                  <a:schemeClr val="tx1"/>
                </a:solidFill>
              </a:rPr>
              <a:t/>
            </a:r>
            <a:br>
              <a:rPr lang="en-US" sz="3600" dirty="0">
                <a:solidFill>
                  <a:schemeClr val="tx1"/>
                </a:solidFill>
              </a:rPr>
            </a:br>
            <a:r>
              <a:rPr lang="en-US" sz="3600" dirty="0" smtClean="0">
                <a:solidFill>
                  <a:schemeClr val="tx1"/>
                </a:solidFill>
              </a:rPr>
              <a:t>2. Find a seat at a table that has no more than 3 people who are your same grade. </a:t>
            </a:r>
            <a:r>
              <a:rPr lang="en-US" sz="3600" dirty="0">
                <a:solidFill>
                  <a:schemeClr val="tx1"/>
                </a:solidFill>
              </a:rPr>
              <a:t/>
            </a:r>
            <a:br>
              <a:rPr lang="en-US" sz="3600" dirty="0">
                <a:solidFill>
                  <a:schemeClr val="tx1"/>
                </a:solidFill>
              </a:rPr>
            </a:br>
            <a:r>
              <a:rPr lang="en-US" sz="3600" dirty="0" smtClean="0">
                <a:solidFill>
                  <a:schemeClr val="tx1"/>
                </a:solidFill>
              </a:rPr>
              <a:t>4. Get out writing tool and note paper.</a:t>
            </a:r>
            <a:br>
              <a:rPr lang="en-US" sz="3600" dirty="0" smtClean="0">
                <a:solidFill>
                  <a:schemeClr val="tx1"/>
                </a:solidFill>
              </a:rPr>
            </a:br>
            <a:r>
              <a:rPr lang="en-US" sz="3600" dirty="0" smtClean="0">
                <a:solidFill>
                  <a:schemeClr val="tx1"/>
                </a:solidFill>
              </a:rPr>
              <a:t>5. Introduce yourself to your table mates and    write down 3 different facts about Agriculture. </a:t>
            </a:r>
            <a:r>
              <a:rPr lang="en-US" sz="2400" dirty="0" smtClean="0">
                <a:solidFill>
                  <a:schemeClr val="bg1"/>
                </a:solidFill>
              </a:rPr>
              <a:t/>
            </a:r>
            <a:br>
              <a:rPr lang="en-US" sz="2400" dirty="0" smtClean="0">
                <a:solidFill>
                  <a:schemeClr val="bg1"/>
                </a:solidFill>
              </a:rPr>
            </a:br>
            <a:endParaRPr lang="en-US" sz="2400" dirty="0"/>
          </a:p>
        </p:txBody>
      </p:sp>
      <p:sp>
        <p:nvSpPr>
          <p:cNvPr id="3" name="Text Placeholder 2"/>
          <p:cNvSpPr>
            <a:spLocks noGrp="1"/>
          </p:cNvSpPr>
          <p:nvPr>
            <p:ph type="body" idx="1"/>
          </p:nvPr>
        </p:nvSpPr>
        <p:spPr>
          <a:xfrm>
            <a:off x="0" y="-8965"/>
            <a:ext cx="9144000" cy="1609165"/>
          </a:xfrm>
        </p:spPr>
        <p:txBody>
          <a:bodyPr/>
          <a:lstStyle/>
          <a:p>
            <a:r>
              <a:rPr lang="en-US" sz="6600" b="1" dirty="0" smtClean="0"/>
              <a:t>Objective: Meet People </a:t>
            </a:r>
            <a:r>
              <a:rPr lang="en-US" sz="800" b="1" dirty="0" smtClean="0"/>
              <a:t>8-11-15</a:t>
            </a:r>
            <a:endParaRPr lang="en-US" sz="6600" b="1" dirty="0"/>
          </a:p>
        </p:txBody>
      </p:sp>
    </p:spTree>
    <p:extLst>
      <p:ext uri="{BB962C8B-B14F-4D97-AF65-F5344CB8AC3E}">
        <p14:creationId xmlns:p14="http://schemas.microsoft.com/office/powerpoint/2010/main" val="35611725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417638"/>
          </a:xfrm>
        </p:spPr>
        <p:txBody>
          <a:bodyPr/>
          <a:lstStyle/>
          <a:p>
            <a:pPr fontAlgn="auto">
              <a:spcAft>
                <a:spcPts val="0"/>
              </a:spcAft>
              <a:defRPr/>
            </a:pPr>
            <a:r>
              <a:rPr lang="en-US" sz="6600" dirty="0" smtClean="0">
                <a:latin typeface="Arial Unicode MS" pitchFamily="34" charset="-128"/>
              </a:rPr>
              <a:t>9/4/15 </a:t>
            </a:r>
            <a:r>
              <a:rPr lang="en-US" sz="6600" dirty="0">
                <a:latin typeface="Arial Unicode MS" pitchFamily="34" charset="-128"/>
              </a:rPr>
              <a:t>Agenda</a:t>
            </a:r>
          </a:p>
        </p:txBody>
      </p:sp>
      <p:sp>
        <p:nvSpPr>
          <p:cNvPr id="13315" name="Rectangle 3"/>
          <p:cNvSpPr>
            <a:spLocks noGrp="1" noChangeArrowheads="1"/>
          </p:cNvSpPr>
          <p:nvPr>
            <p:ph idx="1"/>
          </p:nvPr>
        </p:nvSpPr>
        <p:spPr>
          <a:xfrm>
            <a:off x="0" y="1371600"/>
            <a:ext cx="9144000" cy="5486400"/>
          </a:xfrm>
        </p:spPr>
        <p:txBody>
          <a:bodyPr/>
          <a:lstStyle/>
          <a:p>
            <a:pPr>
              <a:lnSpc>
                <a:spcPct val="90000"/>
              </a:lnSpc>
            </a:pPr>
            <a:r>
              <a:rPr lang="en-US" b="1" dirty="0" smtClean="0">
                <a:latin typeface="Arial Unicode MS" pitchFamily="34" charset="-128"/>
              </a:rPr>
              <a:t>Floral I – Careers – Note Check – Tuesday</a:t>
            </a:r>
          </a:p>
          <a:p>
            <a:pPr lvl="1">
              <a:lnSpc>
                <a:spcPct val="90000"/>
              </a:lnSpc>
            </a:pPr>
            <a:r>
              <a:rPr lang="en-US" dirty="0" smtClean="0"/>
              <a:t>Organize </a:t>
            </a:r>
            <a:r>
              <a:rPr lang="en-US" dirty="0"/>
              <a:t>Notes for </a:t>
            </a:r>
            <a:endParaRPr lang="en-US" dirty="0" smtClean="0"/>
          </a:p>
          <a:p>
            <a:pPr lvl="1">
              <a:lnSpc>
                <a:spcPct val="90000"/>
              </a:lnSpc>
            </a:pPr>
            <a:r>
              <a:rPr lang="en-US" b="1" dirty="0" smtClean="0">
                <a:latin typeface="Arial Unicode MS" pitchFamily="34" charset="-128"/>
              </a:rPr>
              <a:t>Warm Up –list 5 Careers in the Floral Shop</a:t>
            </a:r>
          </a:p>
          <a:p>
            <a:pPr>
              <a:lnSpc>
                <a:spcPct val="90000"/>
              </a:lnSpc>
            </a:pPr>
            <a:r>
              <a:rPr lang="en-US" b="1" dirty="0" smtClean="0">
                <a:latin typeface="Arial Unicode MS" pitchFamily="34" charset="-128"/>
              </a:rPr>
              <a:t>Word of the Day - Delivery</a:t>
            </a:r>
          </a:p>
          <a:p>
            <a:pPr>
              <a:lnSpc>
                <a:spcPct val="90000"/>
              </a:lnSpc>
            </a:pPr>
            <a:r>
              <a:rPr lang="en-US" sz="1100" dirty="0" smtClean="0">
                <a:latin typeface="Arial Unicode MS" pitchFamily="34" charset="-128"/>
              </a:rPr>
              <a:t>Floral I – Text Book; Unit 1, Page 1-10 Define </a:t>
            </a:r>
            <a:r>
              <a:rPr lang="en-US" sz="1100" dirty="0">
                <a:latin typeface="Arial Unicode MS" pitchFamily="34" charset="-128"/>
              </a:rPr>
              <a:t> </a:t>
            </a:r>
            <a:r>
              <a:rPr lang="en-US" sz="1100" dirty="0" smtClean="0">
                <a:latin typeface="Arial Unicode MS" pitchFamily="34" charset="-128"/>
              </a:rPr>
              <a:t>jobs in bold.</a:t>
            </a:r>
          </a:p>
          <a:p>
            <a:pPr>
              <a:lnSpc>
                <a:spcPct val="90000"/>
              </a:lnSpc>
            </a:pPr>
            <a:r>
              <a:rPr lang="en-US" sz="1100" dirty="0" smtClean="0">
                <a:latin typeface="Arial Unicode MS" pitchFamily="34" charset="-128"/>
              </a:rPr>
              <a:t>Include Fig. 1-2</a:t>
            </a:r>
          </a:p>
          <a:p>
            <a:r>
              <a:rPr lang="en-US" sz="1100" dirty="0"/>
              <a:t>Reference Text Book Unit 21 – </a:t>
            </a:r>
            <a:r>
              <a:rPr lang="en-US" sz="1100" dirty="0" smtClean="0"/>
              <a:t>pg. </a:t>
            </a:r>
            <a:r>
              <a:rPr lang="en-US" sz="1100" dirty="0"/>
              <a:t>401-407 </a:t>
            </a:r>
            <a:r>
              <a:rPr lang="en-US" sz="1100" dirty="0" smtClean="0"/>
              <a:t> Shops &amp; Locations</a:t>
            </a:r>
            <a:endParaRPr lang="en-US" sz="1100" dirty="0"/>
          </a:p>
          <a:p>
            <a:pPr lvl="1"/>
            <a:r>
              <a:rPr lang="en-US" sz="1100" dirty="0"/>
              <a:t>Define </a:t>
            </a:r>
            <a:r>
              <a:rPr lang="en-US" sz="1100" dirty="0" smtClean="0"/>
              <a:t>terms…</a:t>
            </a:r>
            <a:r>
              <a:rPr lang="en-US" sz="1100" dirty="0"/>
              <a:t> </a:t>
            </a:r>
            <a:r>
              <a:rPr lang="en-US" sz="1100" dirty="0" smtClean="0"/>
              <a:t>Full </a:t>
            </a:r>
            <a:r>
              <a:rPr lang="en-US" sz="1100" dirty="0"/>
              <a:t>Service, Specialty, Limited-Service, Flower Merchandiser, Free-Standing, Strip-Center, Shopping Mall, Business Complex, Downtown, Floral Dept. </a:t>
            </a:r>
          </a:p>
          <a:p>
            <a:pPr>
              <a:lnSpc>
                <a:spcPct val="90000"/>
              </a:lnSpc>
            </a:pPr>
            <a:r>
              <a:rPr lang="en-US" sz="1100" dirty="0" smtClean="0">
                <a:latin typeface="Arial Unicode MS" pitchFamily="34" charset="-128"/>
              </a:rPr>
              <a:t>Reference Text 408-414, Present Flower Shop Parts</a:t>
            </a:r>
          </a:p>
          <a:p>
            <a:pPr>
              <a:lnSpc>
                <a:spcPct val="90000"/>
              </a:lnSpc>
            </a:pPr>
            <a:r>
              <a:rPr lang="en-US" sz="3200" b="1" dirty="0" smtClean="0">
                <a:latin typeface="Arial Unicode MS" pitchFamily="34" charset="-128"/>
              </a:rPr>
              <a:t>Floral II –  Job Application Due</a:t>
            </a:r>
          </a:p>
          <a:p>
            <a:pPr>
              <a:lnSpc>
                <a:spcPct val="90000"/>
              </a:lnSpc>
            </a:pPr>
            <a:r>
              <a:rPr lang="en-US" sz="3200" b="1" dirty="0" smtClean="0">
                <a:latin typeface="Arial Unicode MS" pitchFamily="34" charset="-128"/>
              </a:rPr>
              <a:t>Tuesday - Record Book Placement Agreement</a:t>
            </a:r>
            <a:endParaRPr lang="en-US" sz="3200" b="1" dirty="0">
              <a:latin typeface="Arial Unicode MS" pitchFamily="34" charset="-128"/>
            </a:endParaRPr>
          </a:p>
          <a:p>
            <a:pPr>
              <a:lnSpc>
                <a:spcPct val="90000"/>
              </a:lnSpc>
            </a:pPr>
            <a:r>
              <a:rPr lang="en-US" sz="800" b="1" dirty="0" smtClean="0">
                <a:latin typeface="Arial Unicode MS" pitchFamily="34" charset="-128"/>
              </a:rPr>
              <a:t>EH – Outside; Cuttings in Perlite, Weeds/ Mulch</a:t>
            </a:r>
          </a:p>
          <a:p>
            <a:pPr>
              <a:lnSpc>
                <a:spcPct val="90000"/>
              </a:lnSpc>
            </a:pPr>
            <a:r>
              <a:rPr lang="en-US" sz="3200" b="1" dirty="0" smtClean="0">
                <a:latin typeface="Arial Unicode MS" pitchFamily="34" charset="-128"/>
              </a:rPr>
              <a:t>Resume Cover Letter and Applications Past due</a:t>
            </a:r>
          </a:p>
          <a:p>
            <a:endParaRPr lang="en-US" sz="2400" b="1" dirty="0" smtClean="0"/>
          </a:p>
        </p:txBody>
      </p:sp>
    </p:spTree>
    <p:extLst>
      <p:ext uri="{BB962C8B-B14F-4D97-AF65-F5344CB8AC3E}">
        <p14:creationId xmlns:p14="http://schemas.microsoft.com/office/powerpoint/2010/main" val="28185197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dirty="0" smtClean="0"/>
              <a:t> Period 1 Word of the Day - Delivery</a:t>
            </a:r>
            <a:endParaRPr lang="en-US" dirty="0"/>
          </a:p>
        </p:txBody>
      </p:sp>
      <p:sp>
        <p:nvSpPr>
          <p:cNvPr id="3" name="Content Placeholder 2"/>
          <p:cNvSpPr>
            <a:spLocks noGrp="1"/>
          </p:cNvSpPr>
          <p:nvPr>
            <p:ph idx="1"/>
          </p:nvPr>
        </p:nvSpPr>
        <p:spPr>
          <a:xfrm>
            <a:off x="0" y="533400"/>
            <a:ext cx="9144000" cy="6324600"/>
          </a:xfrm>
        </p:spPr>
        <p:txBody>
          <a:bodyPr/>
          <a:lstStyle/>
          <a:p>
            <a:pPr marL="136525" indent="0">
              <a:buNone/>
            </a:pPr>
            <a:r>
              <a:rPr lang="en-US" sz="2000" dirty="0" smtClean="0"/>
              <a:t>Delivery – the best delivery I ever got was a large  arm bouquet of roses.  It was a present from my husband.  The flowers were bright salmon color. I never saw a color like this before that I would say I liked.  It was orange but pink and totally beautiful.  I would say that up to this point I was not a fan of the color salmon.  I would never have purchased an outfit or a pair of shoes in this color.  I have no other item in my life that was even remotely close to that color.  I did not, at the point in my life even like the taste of the fish that has that name.  I was against salmon in all of it forms until that day.  I would have not ever considered that color a valuable member of the color world.  Maybe it was the thought behind it or the fact that it was a delivery special for me, but I loved that bouquet of salmon roses.</a:t>
            </a:r>
          </a:p>
          <a:p>
            <a:pPr marL="136525" indent="0">
              <a:buNone/>
            </a:pPr>
            <a:r>
              <a:rPr lang="en-US" sz="2000" dirty="0" smtClean="0"/>
              <a:t>That delivery of roses turned out to be a great project for my students as well. We did not have the money during those years to purchase a lot of extra flowers.  So those beautiful roses that were delivered that day, became a class project for my floral II students.  They were so excited to use a rich product like that.  Each rose was carefully stripped, cut and placed in an arrangement as if it was the most important arrangement they would ever do.  Two periods got to enjoy that learning process and I and all my other periods got to enjoy a wonderful display for the remainder of the day.   Sometimes the best gift is a gift you were not expecting, and that day the gift was amazing.  My students and I both got a gift. </a:t>
            </a:r>
          </a:p>
          <a:p>
            <a:pPr marL="136525" indent="0">
              <a:buNone/>
            </a:pPr>
            <a:r>
              <a:rPr lang="en-US" sz="2000" dirty="0" smtClean="0"/>
              <a:t>Red Roses in our culture say love, but other colors are sometimes forgotten.  Just like in life colors can really make you stop and think. </a:t>
            </a:r>
            <a:endParaRPr lang="en-US" sz="2000" dirty="0"/>
          </a:p>
        </p:txBody>
      </p:sp>
    </p:spTree>
    <p:extLst>
      <p:ext uri="{BB962C8B-B14F-4D97-AF65-F5344CB8AC3E}">
        <p14:creationId xmlns:p14="http://schemas.microsoft.com/office/powerpoint/2010/main" val="35175576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Period 5 Word </a:t>
            </a:r>
            <a:r>
              <a:rPr lang="en-US" dirty="0"/>
              <a:t>of the Day - Delivery</a:t>
            </a:r>
          </a:p>
        </p:txBody>
      </p:sp>
      <p:sp>
        <p:nvSpPr>
          <p:cNvPr id="3" name="Content Placeholder 2"/>
          <p:cNvSpPr>
            <a:spLocks noGrp="1"/>
          </p:cNvSpPr>
          <p:nvPr>
            <p:ph idx="1"/>
          </p:nvPr>
        </p:nvSpPr>
        <p:spPr>
          <a:xfrm>
            <a:off x="0" y="914400"/>
            <a:ext cx="8686800" cy="5943600"/>
          </a:xfrm>
        </p:spPr>
        <p:txBody>
          <a:bodyPr/>
          <a:lstStyle/>
          <a:p>
            <a:pPr marL="136525" indent="0">
              <a:buNone/>
            </a:pPr>
            <a:r>
              <a:rPr lang="en-US" sz="1600" dirty="0" smtClean="0"/>
              <a:t>Delivery -  to make a delivery is a fun thing.  You might be bummed out from your work or tired even from a long  hours of boring work but when you make a delivery to anyone for some thing you are making them happy.  When you make  a delivery the person is  usually surprised and it is usually a good surprise.  The best delivery that I got was a total surprise and from someone I love.  The best part of making the delivery is the smile that the person gets… even if they don’t know who it is from or why, there is a smile.  Deliveries don’t happen so often that you get use to them.  I hope that no human ever gets tired of getting a delivery and I hope that a human always appreciates the treat of it and the person making the delivery.  You should tip the person that is making the delivery because they are making your day.</a:t>
            </a:r>
          </a:p>
          <a:p>
            <a:pPr marL="136525" indent="0">
              <a:buNone/>
            </a:pPr>
            <a:r>
              <a:rPr lang="en-US" sz="1600" dirty="0" smtClean="0"/>
              <a:t>Delivery's are not always fun for the person making the delivery.  If there is a problem for the driver, they are required to fix the problem and the person receiving the delivery should not ever be able to tell there was a problem. For example a piece could have gotten dropped or nocked over.  It is the drivers job to fix the problem and make the piece look like new.  In the fast paced world of floral delivery, there is no time to go back to the shop to fix something.  The driver should be trained in fixing items and have additional materials and tools with them in the case of a large order. The cost of the time and transportation to come back to the shop is a detriment to the shop income and livelihood. </a:t>
            </a:r>
          </a:p>
          <a:p>
            <a:pPr marL="136525" indent="0">
              <a:buNone/>
            </a:pPr>
            <a:r>
              <a:rPr lang="en-US" sz="1600" dirty="0" smtClean="0"/>
              <a:t>The worst delivery is the kind when you can’t find the place you are going and you have a small window of time to meet the customer.  Sometimes this happens because you are behind in your schedule due to getting lost or if something got messed up.  I really don’t like it when I am late and I promised the person I would be there at a certain time and can not hold up my end of the deal. </a:t>
            </a:r>
            <a:endParaRPr lang="en-US" sz="1600" dirty="0"/>
          </a:p>
        </p:txBody>
      </p:sp>
    </p:spTree>
    <p:extLst>
      <p:ext uri="{BB962C8B-B14F-4D97-AF65-F5344CB8AC3E}">
        <p14:creationId xmlns:p14="http://schemas.microsoft.com/office/powerpoint/2010/main" val="1708342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Period 5 Word </a:t>
            </a:r>
            <a:r>
              <a:rPr lang="en-US" dirty="0"/>
              <a:t>of the Day - Delivery</a:t>
            </a:r>
          </a:p>
        </p:txBody>
      </p:sp>
      <p:sp>
        <p:nvSpPr>
          <p:cNvPr id="3" name="Content Placeholder 2"/>
          <p:cNvSpPr>
            <a:spLocks noGrp="1"/>
          </p:cNvSpPr>
          <p:nvPr>
            <p:ph idx="1"/>
          </p:nvPr>
        </p:nvSpPr>
        <p:spPr>
          <a:xfrm>
            <a:off x="0" y="990600"/>
            <a:ext cx="9144000" cy="6019800"/>
          </a:xfrm>
        </p:spPr>
        <p:txBody>
          <a:bodyPr/>
          <a:lstStyle/>
          <a:p>
            <a:pPr marL="136525" indent="0">
              <a:buNone/>
            </a:pPr>
            <a:r>
              <a:rPr lang="en-US" sz="2400" dirty="0" smtClean="0"/>
              <a:t>Delivery – when I think of this word I want to go and give someone a delivery of something  nice.  I got a ‘Edible Arrangement’ delivery this past year and it was awesome.  I was totally surprised and delighted. It was beautiful to look at and wonderful to enjoy.  The fruit was so fresh and cut so perfectly.  The colors were amazing and the idea behind the arrangement is brilliant.  Who ever thought of such an idea is awesome.  I saved every bit of the materials that went in to constructing the arrangement because I hope to rebuild it some day.  The best part of the whole piece was that it was so simple but held up so well.  I think that there is a special  air or filter in the plastic that keeps it fresh. The company must have a patent or trade secrets because I requested a demonstration for my classroom one time and they refused to come and show my students eve n if I paid for the materials. </a:t>
            </a:r>
            <a:endParaRPr lang="en-US" sz="2400" dirty="0"/>
          </a:p>
        </p:txBody>
      </p:sp>
    </p:spTree>
    <p:extLst>
      <p:ext uri="{BB962C8B-B14F-4D97-AF65-F5344CB8AC3E}">
        <p14:creationId xmlns:p14="http://schemas.microsoft.com/office/powerpoint/2010/main" val="17154087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a:t>
            </a:r>
            <a:r>
              <a:rPr lang="en-US" dirty="0" smtClean="0"/>
              <a:t>6 </a:t>
            </a:r>
            <a:r>
              <a:rPr lang="en-US" dirty="0"/>
              <a:t>Word of the Day - Delivery</a:t>
            </a:r>
          </a:p>
        </p:txBody>
      </p:sp>
      <p:sp>
        <p:nvSpPr>
          <p:cNvPr id="3" name="Content Placeholder 2"/>
          <p:cNvSpPr>
            <a:spLocks noGrp="1"/>
          </p:cNvSpPr>
          <p:nvPr>
            <p:ph idx="1"/>
          </p:nvPr>
        </p:nvSpPr>
        <p:spPr>
          <a:xfrm>
            <a:off x="0" y="1143000"/>
            <a:ext cx="8991600" cy="5715000"/>
          </a:xfrm>
        </p:spPr>
        <p:txBody>
          <a:bodyPr/>
          <a:lstStyle/>
          <a:p>
            <a:pPr marL="136525" indent="0">
              <a:buNone/>
            </a:pPr>
            <a:r>
              <a:rPr lang="en-US" sz="1400" dirty="0" smtClean="0"/>
              <a:t>Delivery – I have always wanted to be a delivery person because it would be fun to bring people things that they wanted or would be fun to receive.  I always thought that getting mail when I was younger was great.  It was great because it was always fun mail.  Now that I am an adult, I don’t love the mail so much and it is hardly ever fun.  Why? Because it is bills and paper that have to be dealt with.  I have a stack at home right now that I don’t look forward to doing tonight.  I start by opening all the mail and sorting it into piles of things I have to do with it.  They I take on the task assigned. Only at Christmas time or birthday do I get mail that is good mail and fun to open.  Sometimes I don’t’ open good mail for a while… because I know it is going to be good and I want to save it and savor  it for a long time.  I  imagine what is fun inside just like it is a present.  Now that I am older the only kind of mail that I look forward to is the good kind.</a:t>
            </a:r>
          </a:p>
          <a:p>
            <a:pPr marL="136525" indent="0">
              <a:buNone/>
            </a:pPr>
            <a:r>
              <a:rPr lang="en-US" sz="1400" dirty="0" smtClean="0"/>
              <a:t>The good kind of mail is in short supply and I think that I should be part of the change that is needed to bring good mail back.  Sometimes I smile when I have an idea for sending someone a good piece of mail.  I try to imagine how they will feel when they get a good piece of mail and that I am connected to that.  I currently have a good piece of mail sitting on my desk at home that I am almost done with and ready to mail.  It is a note to a friend who has just lost a family member.  I know that this is a sad piece of mail for them, but I hope that the words I put into the note will make the message better. I am sad for their loss and wish I could help make them feel better.  That is, after all the good part of good mail, making someone feel better, or loved, or appreciated, or just remembered. </a:t>
            </a:r>
          </a:p>
          <a:p>
            <a:pPr marL="136525" indent="0">
              <a:buNone/>
            </a:pPr>
            <a:r>
              <a:rPr lang="en-US" sz="1400" dirty="0" smtClean="0"/>
              <a:t>I think that mail is good because it can be kept and cherished.  I never go back and read old email, I just keep it to prove some work got done.  However, I do go back and read old cards and letters. </a:t>
            </a:r>
            <a:endParaRPr lang="en-US" sz="1400" dirty="0"/>
          </a:p>
        </p:txBody>
      </p:sp>
    </p:spTree>
    <p:extLst>
      <p:ext uri="{BB962C8B-B14F-4D97-AF65-F5344CB8AC3E}">
        <p14:creationId xmlns:p14="http://schemas.microsoft.com/office/powerpoint/2010/main" val="149159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28600"/>
            <a:ext cx="6096000" cy="685800"/>
          </a:xfrm>
        </p:spPr>
        <p:txBody>
          <a:bodyPr>
            <a:normAutofit fontScale="90000"/>
          </a:bodyPr>
          <a:lstStyle/>
          <a:p>
            <a:r>
              <a:rPr lang="en-US" dirty="0"/>
              <a:t>Description  </a:t>
            </a:r>
          </a:p>
        </p:txBody>
      </p:sp>
      <p:sp>
        <p:nvSpPr>
          <p:cNvPr id="3075" name="Rectangle 3"/>
          <p:cNvSpPr>
            <a:spLocks noGrp="1" noChangeArrowheads="1"/>
          </p:cNvSpPr>
          <p:nvPr>
            <p:ph type="body" sz="half" idx="1"/>
          </p:nvPr>
        </p:nvSpPr>
        <p:spPr>
          <a:xfrm>
            <a:off x="-228600" y="990600"/>
            <a:ext cx="6248400" cy="5867400"/>
          </a:xfrm>
        </p:spPr>
        <p:txBody>
          <a:bodyPr/>
          <a:lstStyle/>
          <a:p>
            <a:pPr>
              <a:lnSpc>
                <a:spcPct val="80000"/>
              </a:lnSpc>
              <a:buFont typeface="Wingdings" pitchFamily="2" charset="2"/>
              <a:buNone/>
            </a:pPr>
            <a:r>
              <a:rPr lang="en-US" sz="1400" dirty="0"/>
              <a:t>	</a:t>
            </a:r>
            <a:r>
              <a:rPr lang="en-US" sz="2000" dirty="0"/>
              <a:t>	</a:t>
            </a:r>
            <a:r>
              <a:rPr lang="en-US" sz="2000" u="sng" dirty="0"/>
              <a:t>Juliettes' Jewels of Flowers</a:t>
            </a:r>
            <a:r>
              <a:rPr lang="en-US" sz="2000" dirty="0"/>
              <a:t>, </a:t>
            </a:r>
            <a:r>
              <a:rPr lang="en-US" sz="2000" dirty="0" smtClean="0"/>
              <a:t>is my </a:t>
            </a:r>
            <a:r>
              <a:rPr lang="en-US" sz="2000" u="sng" dirty="0"/>
              <a:t>full service </a:t>
            </a:r>
            <a:r>
              <a:rPr lang="en-US" sz="2000" u="sng" dirty="0" smtClean="0"/>
              <a:t>flower shop</a:t>
            </a:r>
            <a:r>
              <a:rPr lang="en-US" sz="2000" dirty="0"/>
              <a:t>. We specialize in arranging flowers, </a:t>
            </a:r>
            <a:r>
              <a:rPr lang="en-US" sz="2000" u="sng" dirty="0"/>
              <a:t>planning weddings, and other party events</a:t>
            </a:r>
            <a:r>
              <a:rPr lang="en-US" sz="2000" dirty="0"/>
              <a:t>. In addition, we </a:t>
            </a:r>
            <a:r>
              <a:rPr lang="en-US" sz="2000" dirty="0" smtClean="0"/>
              <a:t>sell </a:t>
            </a:r>
            <a:r>
              <a:rPr lang="en-US" sz="2000" u="sng" dirty="0"/>
              <a:t>party balloons, gifts, gift cards, cakes, and </a:t>
            </a:r>
            <a:r>
              <a:rPr lang="en-US" sz="2000" u="sng" dirty="0" smtClean="0"/>
              <a:t>more</a:t>
            </a:r>
            <a:r>
              <a:rPr lang="en-US" sz="2000" dirty="0"/>
              <a:t>. We </a:t>
            </a:r>
            <a:r>
              <a:rPr lang="en-US" sz="2000" dirty="0" smtClean="0"/>
              <a:t>sell flowers </a:t>
            </a:r>
            <a:r>
              <a:rPr lang="en-US" sz="2000" dirty="0"/>
              <a:t>from around the world, such as; Tiares from Tahiti, Hibiscus from the Pacific islands associated with the Hawaiian islands, Mexican hat flower garden plant, </a:t>
            </a:r>
            <a:r>
              <a:rPr lang="en-US" sz="2000" dirty="0" smtClean="0"/>
              <a:t>locations to serve you; Stockton</a:t>
            </a:r>
            <a:r>
              <a:rPr lang="en-US" sz="2000" dirty="0"/>
              <a:t>, San Francisco, and our main shop in </a:t>
            </a:r>
            <a:r>
              <a:rPr lang="en-US" sz="2000" u="sng" dirty="0"/>
              <a:t>Fremont, 1821 Beshinin Onem drive, 94539.</a:t>
            </a:r>
          </a:p>
          <a:p>
            <a:pPr>
              <a:lnSpc>
                <a:spcPct val="80000"/>
              </a:lnSpc>
              <a:buFont typeface="Wingdings" pitchFamily="2" charset="2"/>
              <a:buNone/>
            </a:pPr>
            <a:endParaRPr lang="en-US" sz="2000" dirty="0"/>
          </a:p>
          <a:p>
            <a:pPr>
              <a:lnSpc>
                <a:spcPct val="80000"/>
              </a:lnSpc>
              <a:buFont typeface="Wingdings" pitchFamily="2" charset="2"/>
              <a:buNone/>
            </a:pPr>
            <a:r>
              <a:rPr lang="en-US" sz="2000" dirty="0"/>
              <a:t>		We have </a:t>
            </a:r>
            <a:r>
              <a:rPr lang="en-US" sz="2000" u="sng" dirty="0"/>
              <a:t>18 considerate employees </a:t>
            </a:r>
            <a:r>
              <a:rPr lang="en-US" sz="2000" dirty="0"/>
              <a:t>that will help you with your needs. </a:t>
            </a:r>
            <a:r>
              <a:rPr lang="en-US" sz="2000" dirty="0" smtClean="0"/>
              <a:t>Staff is on the floor in </a:t>
            </a:r>
            <a:r>
              <a:rPr lang="en-US" sz="2000" dirty="0"/>
              <a:t>every </a:t>
            </a:r>
            <a:r>
              <a:rPr lang="en-US" sz="2000" dirty="0" smtClean="0"/>
              <a:t>area to assist you; with cards, candy, balloons</a:t>
            </a:r>
            <a:r>
              <a:rPr lang="en-US" sz="2000" dirty="0"/>
              <a:t>, </a:t>
            </a:r>
            <a:r>
              <a:rPr lang="en-US" sz="2000" dirty="0" smtClean="0"/>
              <a:t>gifts, </a:t>
            </a:r>
            <a:r>
              <a:rPr lang="en-US" sz="2000" dirty="0"/>
              <a:t>flowers, </a:t>
            </a:r>
            <a:r>
              <a:rPr lang="en-US" sz="2000" dirty="0" smtClean="0"/>
              <a:t>designing, and </a:t>
            </a:r>
            <a:r>
              <a:rPr lang="en-US" sz="2000" dirty="0"/>
              <a:t>wedding </a:t>
            </a:r>
            <a:r>
              <a:rPr lang="en-US" sz="2000" dirty="0" smtClean="0"/>
              <a:t>planning. </a:t>
            </a:r>
            <a:r>
              <a:rPr lang="en-US" sz="2000" dirty="0"/>
              <a:t>We take orders, walk-ins, </a:t>
            </a:r>
            <a:r>
              <a:rPr lang="en-US" sz="2000" dirty="0" smtClean="0"/>
              <a:t>and for large events, consultation appointments</a:t>
            </a:r>
            <a:r>
              <a:rPr lang="en-US" sz="2000" dirty="0"/>
              <a:t>. The shop is open from </a:t>
            </a:r>
            <a:r>
              <a:rPr lang="en-US" sz="2000" u="sng" dirty="0"/>
              <a:t>10 AM. - 7PM. Monday - Friday and 10 AM. - 4PM. on Saturdays closed on Sundays.</a:t>
            </a:r>
            <a:r>
              <a:rPr lang="en-US" sz="2000" dirty="0"/>
              <a:t> So come to Juliettes’ Jewels of Flowers and </a:t>
            </a:r>
            <a:r>
              <a:rPr lang="en-US" sz="2000" dirty="0" smtClean="0"/>
              <a:t>we will </a:t>
            </a:r>
            <a:r>
              <a:rPr lang="en-US" sz="2000" dirty="0"/>
              <a:t>make you </a:t>
            </a:r>
            <a:r>
              <a:rPr lang="en-US" sz="2000" dirty="0" smtClean="0"/>
              <a:t>shine!</a:t>
            </a:r>
            <a:endParaRPr lang="en-US" sz="2000" dirty="0"/>
          </a:p>
        </p:txBody>
      </p:sp>
      <p:pic>
        <p:nvPicPr>
          <p:cNvPr id="3076" name="Picture 4" descr="1833529-Tiare_Tahiti_the_emblem_of_Tahiti-Tahiti"/>
          <p:cNvPicPr>
            <a:picLocks noChangeAspect="1" noChangeArrowheads="1"/>
          </p:cNvPicPr>
          <p:nvPr/>
        </p:nvPicPr>
        <p:blipFill>
          <a:blip r:embed="rId3" cstate="print"/>
          <a:srcRect/>
          <a:stretch>
            <a:fillRect/>
          </a:stretch>
        </p:blipFill>
        <p:spPr bwMode="auto">
          <a:xfrm>
            <a:off x="5953125" y="0"/>
            <a:ext cx="3190875" cy="47625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342719-Tahitian-Tiare-0"/>
          <p:cNvPicPr>
            <a:picLocks noChangeAspect="1" noChangeArrowheads="1"/>
          </p:cNvPicPr>
          <p:nvPr/>
        </p:nvPicPr>
        <p:blipFill>
          <a:blip r:embed="rId3" cstate="print"/>
          <a:srcRect/>
          <a:stretch>
            <a:fillRect/>
          </a:stretch>
        </p:blipFill>
        <p:spPr bwMode="auto">
          <a:xfrm>
            <a:off x="5249863" y="0"/>
            <a:ext cx="3894137" cy="6858000"/>
          </a:xfrm>
          <a:prstGeom prst="rect">
            <a:avLst/>
          </a:prstGeom>
          <a:noFill/>
        </p:spPr>
      </p:pic>
      <p:sp>
        <p:nvSpPr>
          <p:cNvPr id="7175" name="Rectangle 7"/>
          <p:cNvSpPr>
            <a:spLocks noGrp="1" noChangeArrowheads="1"/>
          </p:cNvSpPr>
          <p:nvPr>
            <p:ph type="body" sz="half" idx="1"/>
          </p:nvPr>
        </p:nvSpPr>
        <p:spPr>
          <a:xfrm>
            <a:off x="304800" y="1143000"/>
            <a:ext cx="5181600" cy="5257800"/>
          </a:xfrm>
        </p:spPr>
        <p:txBody>
          <a:bodyPr/>
          <a:lstStyle/>
          <a:p>
            <a:pPr>
              <a:lnSpc>
                <a:spcPct val="90000"/>
              </a:lnSpc>
              <a:buFontTx/>
              <a:buNone/>
            </a:pPr>
            <a:r>
              <a:rPr lang="en-US" sz="2000" dirty="0"/>
              <a:t>   Juliettes Jewels Of Flowers</a:t>
            </a:r>
          </a:p>
          <a:p>
            <a:pPr>
              <a:lnSpc>
                <a:spcPct val="90000"/>
              </a:lnSpc>
              <a:buFontTx/>
              <a:buNone/>
            </a:pPr>
            <a:r>
              <a:rPr lang="en-US" sz="2000" dirty="0"/>
              <a:t>	   We’ll make you shine</a:t>
            </a:r>
          </a:p>
          <a:p>
            <a:pPr>
              <a:lnSpc>
                <a:spcPct val="90000"/>
              </a:lnSpc>
              <a:buFontTx/>
              <a:buNone/>
            </a:pPr>
            <a:r>
              <a:rPr lang="en-US" sz="2000" dirty="0"/>
              <a:t>			at our</a:t>
            </a:r>
          </a:p>
          <a:p>
            <a:pPr>
              <a:lnSpc>
                <a:spcPct val="90000"/>
              </a:lnSpc>
              <a:buFontTx/>
              <a:buNone/>
            </a:pPr>
            <a:r>
              <a:rPr lang="en-US" sz="2000" dirty="0"/>
              <a:t>		Full Service Shop</a:t>
            </a:r>
          </a:p>
          <a:p>
            <a:pPr>
              <a:lnSpc>
                <a:spcPct val="90000"/>
              </a:lnSpc>
              <a:buFontTx/>
              <a:buNone/>
            </a:pPr>
            <a:endParaRPr lang="en-US" sz="2000" dirty="0"/>
          </a:p>
          <a:p>
            <a:pPr>
              <a:lnSpc>
                <a:spcPct val="90000"/>
              </a:lnSpc>
              <a:buFontTx/>
              <a:buNone/>
            </a:pPr>
            <a:r>
              <a:rPr lang="en-US" sz="2000" dirty="0"/>
              <a:t> located in Stockton, San Francisco, main shop at 1821 Beshinin Onem Fremont CA. 94539</a:t>
            </a:r>
          </a:p>
          <a:p>
            <a:pPr>
              <a:lnSpc>
                <a:spcPct val="90000"/>
              </a:lnSpc>
              <a:buFontTx/>
              <a:buNone/>
            </a:pPr>
            <a:endParaRPr lang="en-US" sz="2000" dirty="0"/>
          </a:p>
          <a:p>
            <a:pPr>
              <a:lnSpc>
                <a:spcPct val="90000"/>
              </a:lnSpc>
              <a:buFontTx/>
              <a:buNone/>
            </a:pPr>
            <a:r>
              <a:rPr lang="en-US" sz="2000" dirty="0"/>
              <a:t>Stockton – (209) 346-7832</a:t>
            </a:r>
          </a:p>
          <a:p>
            <a:pPr>
              <a:lnSpc>
                <a:spcPct val="90000"/>
              </a:lnSpc>
              <a:buFontTx/>
              <a:buNone/>
            </a:pPr>
            <a:r>
              <a:rPr lang="en-US" sz="2000" dirty="0"/>
              <a:t>San Francisco – (415) 640-4867  </a:t>
            </a:r>
          </a:p>
          <a:p>
            <a:pPr>
              <a:lnSpc>
                <a:spcPct val="90000"/>
              </a:lnSpc>
              <a:buFontTx/>
              <a:buNone/>
            </a:pPr>
            <a:r>
              <a:rPr lang="en-US" sz="2000" dirty="0"/>
              <a:t>Fremont – (510) 760-6594</a:t>
            </a:r>
          </a:p>
          <a:p>
            <a:pPr>
              <a:lnSpc>
                <a:spcPct val="90000"/>
              </a:lnSpc>
              <a:buFontTx/>
              <a:buNone/>
            </a:pPr>
            <a:endParaRPr lang="en-US" sz="2000" dirty="0"/>
          </a:p>
          <a:p>
            <a:pPr>
              <a:lnSpc>
                <a:spcPct val="90000"/>
              </a:lnSpc>
              <a:buFontTx/>
              <a:buNone/>
            </a:pPr>
            <a:endParaRPr lang="en-US" sz="2000" dirty="0"/>
          </a:p>
          <a:p>
            <a:pPr>
              <a:lnSpc>
                <a:spcPct val="90000"/>
              </a:lnSpc>
              <a:buFontTx/>
              <a:buNone/>
            </a:pPr>
            <a:r>
              <a:rPr lang="en-US" sz="2000" dirty="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Line 6"/>
          <p:cNvSpPr>
            <a:spLocks noChangeShapeType="1"/>
          </p:cNvSpPr>
          <p:nvPr/>
        </p:nvSpPr>
        <p:spPr bwMode="auto">
          <a:xfrm>
            <a:off x="381000" y="457200"/>
            <a:ext cx="8382000" cy="0"/>
          </a:xfrm>
          <a:prstGeom prst="line">
            <a:avLst/>
          </a:prstGeom>
          <a:noFill/>
          <a:ln w="9525">
            <a:solidFill>
              <a:schemeClr val="tx1"/>
            </a:solidFill>
            <a:round/>
            <a:headEnd/>
            <a:tailEnd/>
          </a:ln>
          <a:effectLst/>
        </p:spPr>
        <p:txBody>
          <a:bodyPr/>
          <a:lstStyle/>
          <a:p>
            <a:endParaRPr lang="en-US" dirty="0"/>
          </a:p>
        </p:txBody>
      </p:sp>
      <p:sp>
        <p:nvSpPr>
          <p:cNvPr id="4103" name="Line 7"/>
          <p:cNvSpPr>
            <a:spLocks noChangeShapeType="1"/>
          </p:cNvSpPr>
          <p:nvPr/>
        </p:nvSpPr>
        <p:spPr bwMode="auto">
          <a:xfrm>
            <a:off x="381000" y="457200"/>
            <a:ext cx="0" cy="6096000"/>
          </a:xfrm>
          <a:prstGeom prst="line">
            <a:avLst/>
          </a:prstGeom>
          <a:noFill/>
          <a:ln w="9525">
            <a:solidFill>
              <a:schemeClr val="tx1"/>
            </a:solidFill>
            <a:round/>
            <a:headEnd/>
            <a:tailEnd/>
          </a:ln>
          <a:effectLst/>
        </p:spPr>
        <p:txBody>
          <a:bodyPr/>
          <a:lstStyle/>
          <a:p>
            <a:endParaRPr lang="en-US" dirty="0"/>
          </a:p>
        </p:txBody>
      </p:sp>
      <p:sp>
        <p:nvSpPr>
          <p:cNvPr id="4104" name="Line 8"/>
          <p:cNvSpPr>
            <a:spLocks noChangeShapeType="1"/>
          </p:cNvSpPr>
          <p:nvPr/>
        </p:nvSpPr>
        <p:spPr bwMode="auto">
          <a:xfrm>
            <a:off x="381000" y="6553200"/>
            <a:ext cx="8382000" cy="0"/>
          </a:xfrm>
          <a:prstGeom prst="line">
            <a:avLst/>
          </a:prstGeom>
          <a:noFill/>
          <a:ln w="9525">
            <a:solidFill>
              <a:schemeClr val="tx1"/>
            </a:solidFill>
            <a:round/>
            <a:headEnd/>
            <a:tailEnd/>
          </a:ln>
          <a:effectLst/>
        </p:spPr>
        <p:txBody>
          <a:bodyPr/>
          <a:lstStyle/>
          <a:p>
            <a:endParaRPr lang="en-US" dirty="0"/>
          </a:p>
        </p:txBody>
      </p:sp>
      <p:sp>
        <p:nvSpPr>
          <p:cNvPr id="4105" name="Line 9"/>
          <p:cNvSpPr>
            <a:spLocks noChangeShapeType="1"/>
          </p:cNvSpPr>
          <p:nvPr/>
        </p:nvSpPr>
        <p:spPr bwMode="auto">
          <a:xfrm>
            <a:off x="8763000" y="457200"/>
            <a:ext cx="0" cy="6096000"/>
          </a:xfrm>
          <a:prstGeom prst="line">
            <a:avLst/>
          </a:prstGeom>
          <a:noFill/>
          <a:ln w="9525">
            <a:solidFill>
              <a:schemeClr val="tx1"/>
            </a:solidFill>
            <a:round/>
            <a:headEnd/>
            <a:tailEnd/>
          </a:ln>
          <a:effectLst/>
        </p:spPr>
        <p:txBody>
          <a:bodyPr/>
          <a:lstStyle/>
          <a:p>
            <a:endParaRPr lang="en-US" dirty="0"/>
          </a:p>
        </p:txBody>
      </p:sp>
      <p:sp>
        <p:nvSpPr>
          <p:cNvPr id="4106" name="Line 10"/>
          <p:cNvSpPr>
            <a:spLocks noChangeShapeType="1"/>
          </p:cNvSpPr>
          <p:nvPr/>
        </p:nvSpPr>
        <p:spPr bwMode="auto">
          <a:xfrm>
            <a:off x="7010400" y="762000"/>
            <a:ext cx="0" cy="6096000"/>
          </a:xfrm>
          <a:prstGeom prst="line">
            <a:avLst/>
          </a:prstGeom>
          <a:noFill/>
          <a:ln w="9525">
            <a:solidFill>
              <a:schemeClr val="tx1"/>
            </a:solidFill>
            <a:round/>
            <a:headEnd/>
            <a:tailEnd/>
          </a:ln>
          <a:effectLst/>
        </p:spPr>
        <p:txBody>
          <a:bodyPr/>
          <a:lstStyle/>
          <a:p>
            <a:endParaRPr lang="en-US" dirty="0"/>
          </a:p>
        </p:txBody>
      </p:sp>
      <p:sp>
        <p:nvSpPr>
          <p:cNvPr id="4107" name="Line 11"/>
          <p:cNvSpPr>
            <a:spLocks noChangeShapeType="1"/>
          </p:cNvSpPr>
          <p:nvPr/>
        </p:nvSpPr>
        <p:spPr bwMode="auto">
          <a:xfrm>
            <a:off x="7772400" y="457200"/>
            <a:ext cx="0" cy="1828800"/>
          </a:xfrm>
          <a:prstGeom prst="line">
            <a:avLst/>
          </a:prstGeom>
          <a:noFill/>
          <a:ln w="9525">
            <a:solidFill>
              <a:schemeClr val="tx1"/>
            </a:solidFill>
            <a:round/>
            <a:headEnd/>
            <a:tailEnd/>
          </a:ln>
          <a:effectLst/>
        </p:spPr>
        <p:txBody>
          <a:bodyPr/>
          <a:lstStyle/>
          <a:p>
            <a:endParaRPr lang="en-US" dirty="0"/>
          </a:p>
        </p:txBody>
      </p:sp>
      <p:sp>
        <p:nvSpPr>
          <p:cNvPr id="4108" name="Line 12"/>
          <p:cNvSpPr>
            <a:spLocks noChangeShapeType="1"/>
          </p:cNvSpPr>
          <p:nvPr/>
        </p:nvSpPr>
        <p:spPr bwMode="auto">
          <a:xfrm>
            <a:off x="7772400" y="2286000"/>
            <a:ext cx="990600" cy="0"/>
          </a:xfrm>
          <a:prstGeom prst="line">
            <a:avLst/>
          </a:prstGeom>
          <a:noFill/>
          <a:ln w="9525">
            <a:solidFill>
              <a:schemeClr val="tx1"/>
            </a:solidFill>
            <a:round/>
            <a:headEnd/>
            <a:tailEnd/>
          </a:ln>
          <a:effectLst/>
        </p:spPr>
        <p:txBody>
          <a:bodyPr/>
          <a:lstStyle/>
          <a:p>
            <a:endParaRPr lang="en-US" dirty="0"/>
          </a:p>
        </p:txBody>
      </p:sp>
      <p:sp>
        <p:nvSpPr>
          <p:cNvPr id="4109" name="Line 13"/>
          <p:cNvSpPr>
            <a:spLocks noChangeShapeType="1"/>
          </p:cNvSpPr>
          <p:nvPr/>
        </p:nvSpPr>
        <p:spPr bwMode="auto">
          <a:xfrm flipH="1">
            <a:off x="8153400" y="2743200"/>
            <a:ext cx="609600" cy="0"/>
          </a:xfrm>
          <a:prstGeom prst="line">
            <a:avLst/>
          </a:prstGeom>
          <a:noFill/>
          <a:ln w="9525">
            <a:solidFill>
              <a:schemeClr val="tx1"/>
            </a:solidFill>
            <a:round/>
            <a:headEnd/>
            <a:tailEnd/>
          </a:ln>
          <a:effectLst/>
        </p:spPr>
        <p:txBody>
          <a:bodyPr/>
          <a:lstStyle/>
          <a:p>
            <a:endParaRPr lang="en-US" dirty="0"/>
          </a:p>
        </p:txBody>
      </p:sp>
      <p:sp>
        <p:nvSpPr>
          <p:cNvPr id="4110" name="Line 14"/>
          <p:cNvSpPr>
            <a:spLocks noChangeShapeType="1"/>
          </p:cNvSpPr>
          <p:nvPr/>
        </p:nvSpPr>
        <p:spPr bwMode="auto">
          <a:xfrm>
            <a:off x="8153400" y="2743200"/>
            <a:ext cx="0" cy="1447800"/>
          </a:xfrm>
          <a:prstGeom prst="line">
            <a:avLst/>
          </a:prstGeom>
          <a:noFill/>
          <a:ln w="9525">
            <a:solidFill>
              <a:schemeClr val="tx1"/>
            </a:solidFill>
            <a:round/>
            <a:headEnd/>
            <a:tailEnd/>
          </a:ln>
          <a:effectLst/>
        </p:spPr>
        <p:txBody>
          <a:bodyPr/>
          <a:lstStyle/>
          <a:p>
            <a:endParaRPr lang="en-US" dirty="0"/>
          </a:p>
        </p:txBody>
      </p:sp>
      <p:sp>
        <p:nvSpPr>
          <p:cNvPr id="4111" name="Line 15"/>
          <p:cNvSpPr>
            <a:spLocks noChangeShapeType="1"/>
          </p:cNvSpPr>
          <p:nvPr/>
        </p:nvSpPr>
        <p:spPr bwMode="auto">
          <a:xfrm>
            <a:off x="8153400" y="4191000"/>
            <a:ext cx="609600" cy="0"/>
          </a:xfrm>
          <a:prstGeom prst="line">
            <a:avLst/>
          </a:prstGeom>
          <a:noFill/>
          <a:ln w="9525">
            <a:solidFill>
              <a:schemeClr val="tx1"/>
            </a:solidFill>
            <a:round/>
            <a:headEnd/>
            <a:tailEnd/>
          </a:ln>
          <a:effectLst/>
        </p:spPr>
        <p:txBody>
          <a:bodyPr/>
          <a:lstStyle/>
          <a:p>
            <a:endParaRPr lang="en-US" dirty="0"/>
          </a:p>
        </p:txBody>
      </p:sp>
      <p:sp>
        <p:nvSpPr>
          <p:cNvPr id="4112" name="Rectangle 16"/>
          <p:cNvSpPr>
            <a:spLocks noChangeArrowheads="1"/>
          </p:cNvSpPr>
          <p:nvPr/>
        </p:nvSpPr>
        <p:spPr bwMode="auto">
          <a:xfrm>
            <a:off x="381000" y="457200"/>
            <a:ext cx="533400" cy="1828800"/>
          </a:xfrm>
          <a:prstGeom prst="rect">
            <a:avLst/>
          </a:prstGeom>
          <a:solidFill>
            <a:schemeClr val="hlink"/>
          </a:solidFill>
          <a:ln w="9525">
            <a:solidFill>
              <a:schemeClr val="tx1"/>
            </a:solidFill>
            <a:miter lim="800000"/>
            <a:headEnd/>
            <a:tailEnd/>
          </a:ln>
          <a:effectLst/>
        </p:spPr>
        <p:txBody>
          <a:bodyPr wrap="none" anchor="ctr"/>
          <a:lstStyle/>
          <a:p>
            <a:endParaRPr lang="en-US" dirty="0"/>
          </a:p>
        </p:txBody>
      </p:sp>
      <p:sp>
        <p:nvSpPr>
          <p:cNvPr id="4113" name="Rectangle 17"/>
          <p:cNvSpPr>
            <a:spLocks noChangeArrowheads="1"/>
          </p:cNvSpPr>
          <p:nvPr/>
        </p:nvSpPr>
        <p:spPr bwMode="auto">
          <a:xfrm>
            <a:off x="1676400" y="457200"/>
            <a:ext cx="914400" cy="457200"/>
          </a:xfrm>
          <a:prstGeom prst="rect">
            <a:avLst/>
          </a:prstGeom>
          <a:solidFill>
            <a:srgbClr val="D0CFCE"/>
          </a:solidFill>
          <a:ln w="9525">
            <a:solidFill>
              <a:schemeClr val="tx1"/>
            </a:solidFill>
            <a:miter lim="800000"/>
            <a:headEnd/>
            <a:tailEnd/>
          </a:ln>
          <a:effectLst/>
        </p:spPr>
        <p:txBody>
          <a:bodyPr wrap="none" anchor="ctr"/>
          <a:lstStyle/>
          <a:p>
            <a:endParaRPr lang="en-US" dirty="0"/>
          </a:p>
        </p:txBody>
      </p:sp>
      <p:sp>
        <p:nvSpPr>
          <p:cNvPr id="4114" name="Rectangle 18"/>
          <p:cNvSpPr>
            <a:spLocks noChangeArrowheads="1"/>
          </p:cNvSpPr>
          <p:nvPr/>
        </p:nvSpPr>
        <p:spPr bwMode="auto">
          <a:xfrm>
            <a:off x="2971800" y="457200"/>
            <a:ext cx="2133600" cy="1066800"/>
          </a:xfrm>
          <a:prstGeom prst="rect">
            <a:avLst/>
          </a:prstGeom>
          <a:solidFill>
            <a:srgbClr val="FF0000"/>
          </a:solidFill>
          <a:ln w="9525">
            <a:solidFill>
              <a:schemeClr val="tx1"/>
            </a:solidFill>
            <a:miter lim="800000"/>
            <a:headEnd/>
            <a:tailEnd/>
          </a:ln>
          <a:effectLst/>
        </p:spPr>
        <p:txBody>
          <a:bodyPr wrap="none" anchor="ctr"/>
          <a:lstStyle/>
          <a:p>
            <a:endParaRPr lang="en-US" dirty="0"/>
          </a:p>
        </p:txBody>
      </p:sp>
      <p:sp>
        <p:nvSpPr>
          <p:cNvPr id="4115" name="Rectangle 19"/>
          <p:cNvSpPr>
            <a:spLocks noChangeArrowheads="1"/>
          </p:cNvSpPr>
          <p:nvPr/>
        </p:nvSpPr>
        <p:spPr bwMode="auto">
          <a:xfrm>
            <a:off x="381000" y="5257800"/>
            <a:ext cx="1371600" cy="1295400"/>
          </a:xfrm>
          <a:prstGeom prst="rect">
            <a:avLst/>
          </a:prstGeom>
          <a:solidFill>
            <a:srgbClr val="00FFFF"/>
          </a:solidFill>
          <a:ln w="9525">
            <a:solidFill>
              <a:schemeClr val="tx1"/>
            </a:solidFill>
            <a:miter lim="800000"/>
            <a:headEnd/>
            <a:tailEnd/>
          </a:ln>
          <a:effectLst/>
        </p:spPr>
        <p:txBody>
          <a:bodyPr wrap="none" anchor="ctr"/>
          <a:lstStyle/>
          <a:p>
            <a:endParaRPr lang="en-US" dirty="0"/>
          </a:p>
        </p:txBody>
      </p:sp>
      <p:sp>
        <p:nvSpPr>
          <p:cNvPr id="4116" name="Rectangle 20"/>
          <p:cNvSpPr>
            <a:spLocks noChangeArrowheads="1"/>
          </p:cNvSpPr>
          <p:nvPr/>
        </p:nvSpPr>
        <p:spPr bwMode="auto">
          <a:xfrm>
            <a:off x="1752600" y="2286000"/>
            <a:ext cx="2667000" cy="2209800"/>
          </a:xfrm>
          <a:prstGeom prst="rect">
            <a:avLst/>
          </a:prstGeom>
          <a:solidFill>
            <a:srgbClr val="C8A1FD"/>
          </a:solidFill>
          <a:ln w="9525">
            <a:solidFill>
              <a:schemeClr val="tx1"/>
            </a:solidFill>
            <a:miter lim="800000"/>
            <a:headEnd/>
            <a:tailEnd/>
          </a:ln>
          <a:effectLst/>
        </p:spPr>
        <p:txBody>
          <a:bodyPr wrap="none" anchor="ctr"/>
          <a:lstStyle/>
          <a:p>
            <a:endParaRPr lang="en-US" dirty="0"/>
          </a:p>
        </p:txBody>
      </p:sp>
      <p:sp>
        <p:nvSpPr>
          <p:cNvPr id="4117" name="Rectangle 21"/>
          <p:cNvSpPr>
            <a:spLocks noChangeArrowheads="1"/>
          </p:cNvSpPr>
          <p:nvPr/>
        </p:nvSpPr>
        <p:spPr bwMode="auto">
          <a:xfrm>
            <a:off x="5562600" y="5410200"/>
            <a:ext cx="1447800" cy="1143000"/>
          </a:xfrm>
          <a:prstGeom prst="rect">
            <a:avLst/>
          </a:prstGeom>
          <a:solidFill>
            <a:srgbClr val="000099"/>
          </a:solidFill>
          <a:ln w="9525">
            <a:solidFill>
              <a:schemeClr val="tx1"/>
            </a:solidFill>
            <a:miter lim="800000"/>
            <a:headEnd/>
            <a:tailEnd/>
          </a:ln>
          <a:effectLst/>
        </p:spPr>
        <p:txBody>
          <a:bodyPr wrap="none" anchor="ctr"/>
          <a:lstStyle/>
          <a:p>
            <a:endParaRPr lang="en-US" dirty="0"/>
          </a:p>
        </p:txBody>
      </p:sp>
      <p:sp>
        <p:nvSpPr>
          <p:cNvPr id="4118" name="Rectangle 22"/>
          <p:cNvSpPr>
            <a:spLocks noChangeArrowheads="1"/>
          </p:cNvSpPr>
          <p:nvPr/>
        </p:nvSpPr>
        <p:spPr bwMode="auto">
          <a:xfrm>
            <a:off x="6019800" y="457200"/>
            <a:ext cx="990600" cy="1828800"/>
          </a:xfrm>
          <a:prstGeom prst="rect">
            <a:avLst/>
          </a:prstGeom>
          <a:solidFill>
            <a:srgbClr val="CC3300"/>
          </a:solidFill>
          <a:ln w="9525">
            <a:solidFill>
              <a:schemeClr val="tx1"/>
            </a:solidFill>
            <a:miter lim="800000"/>
            <a:headEnd/>
            <a:tailEnd/>
          </a:ln>
          <a:effectLst/>
        </p:spPr>
        <p:txBody>
          <a:bodyPr wrap="none" anchor="ctr"/>
          <a:lstStyle/>
          <a:p>
            <a:endParaRPr lang="en-US" dirty="0"/>
          </a:p>
        </p:txBody>
      </p:sp>
      <p:sp>
        <p:nvSpPr>
          <p:cNvPr id="4119" name="Rectangle 23"/>
          <p:cNvSpPr>
            <a:spLocks noChangeArrowheads="1"/>
          </p:cNvSpPr>
          <p:nvPr/>
        </p:nvSpPr>
        <p:spPr bwMode="auto">
          <a:xfrm>
            <a:off x="2286000" y="5715000"/>
            <a:ext cx="381000" cy="838200"/>
          </a:xfrm>
          <a:prstGeom prst="rect">
            <a:avLst/>
          </a:prstGeom>
          <a:solidFill>
            <a:srgbClr val="003300"/>
          </a:solidFill>
          <a:ln w="9525">
            <a:solidFill>
              <a:schemeClr val="tx1"/>
            </a:solidFill>
            <a:miter lim="800000"/>
            <a:headEnd/>
            <a:tailEnd/>
          </a:ln>
          <a:effectLst/>
        </p:spPr>
        <p:txBody>
          <a:bodyPr wrap="none" anchor="ctr"/>
          <a:lstStyle/>
          <a:p>
            <a:endParaRPr lang="en-US" dirty="0"/>
          </a:p>
        </p:txBody>
      </p:sp>
      <p:sp>
        <p:nvSpPr>
          <p:cNvPr id="4120" name="Rectangle 24"/>
          <p:cNvSpPr>
            <a:spLocks noChangeArrowheads="1"/>
          </p:cNvSpPr>
          <p:nvPr/>
        </p:nvSpPr>
        <p:spPr bwMode="auto">
          <a:xfrm>
            <a:off x="3048000" y="5715000"/>
            <a:ext cx="381000" cy="838200"/>
          </a:xfrm>
          <a:prstGeom prst="rect">
            <a:avLst/>
          </a:prstGeom>
          <a:solidFill>
            <a:srgbClr val="003300"/>
          </a:solidFill>
          <a:ln w="9525">
            <a:solidFill>
              <a:schemeClr val="tx1"/>
            </a:solidFill>
            <a:miter lim="800000"/>
            <a:headEnd/>
            <a:tailEnd/>
          </a:ln>
          <a:effectLst/>
        </p:spPr>
        <p:txBody>
          <a:bodyPr wrap="none" anchor="ctr"/>
          <a:lstStyle/>
          <a:p>
            <a:endParaRPr lang="en-US" dirty="0"/>
          </a:p>
        </p:txBody>
      </p:sp>
      <p:sp>
        <p:nvSpPr>
          <p:cNvPr id="4121" name="Rectangle 25"/>
          <p:cNvSpPr>
            <a:spLocks noChangeArrowheads="1"/>
          </p:cNvSpPr>
          <p:nvPr/>
        </p:nvSpPr>
        <p:spPr bwMode="auto">
          <a:xfrm>
            <a:off x="4114800" y="5334000"/>
            <a:ext cx="914400" cy="1219200"/>
          </a:xfrm>
          <a:prstGeom prst="rect">
            <a:avLst/>
          </a:prstGeom>
          <a:solidFill>
            <a:srgbClr val="FDA1F6"/>
          </a:solidFill>
          <a:ln w="9525">
            <a:solidFill>
              <a:schemeClr val="tx1"/>
            </a:solidFill>
            <a:miter lim="800000"/>
            <a:headEnd/>
            <a:tailEnd/>
          </a:ln>
          <a:effectLst/>
        </p:spPr>
        <p:txBody>
          <a:bodyPr wrap="none" anchor="ctr"/>
          <a:lstStyle/>
          <a:p>
            <a:endParaRPr lang="en-US" dirty="0"/>
          </a:p>
        </p:txBody>
      </p:sp>
      <p:sp>
        <p:nvSpPr>
          <p:cNvPr id="4122" name="Rectangle 26"/>
          <p:cNvSpPr>
            <a:spLocks noChangeArrowheads="1"/>
          </p:cNvSpPr>
          <p:nvPr/>
        </p:nvSpPr>
        <p:spPr bwMode="auto">
          <a:xfrm>
            <a:off x="7010400" y="4800600"/>
            <a:ext cx="1752600" cy="17526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123" name="Rectangle 27"/>
          <p:cNvSpPr>
            <a:spLocks noChangeArrowheads="1"/>
          </p:cNvSpPr>
          <p:nvPr/>
        </p:nvSpPr>
        <p:spPr bwMode="auto">
          <a:xfrm>
            <a:off x="381000" y="2590800"/>
            <a:ext cx="152400" cy="2133600"/>
          </a:xfrm>
          <a:prstGeom prst="rect">
            <a:avLst/>
          </a:prstGeom>
          <a:solidFill>
            <a:srgbClr val="33CC33"/>
          </a:solidFill>
          <a:ln w="9525">
            <a:solidFill>
              <a:schemeClr val="tx1"/>
            </a:solidFill>
            <a:miter lim="800000"/>
            <a:headEnd/>
            <a:tailEnd/>
          </a:ln>
          <a:effectLst/>
        </p:spPr>
        <p:txBody>
          <a:bodyPr wrap="none" anchor="ctr"/>
          <a:lstStyle/>
          <a:p>
            <a:endParaRPr lang="en-US" dirty="0"/>
          </a:p>
        </p:txBody>
      </p:sp>
      <p:sp>
        <p:nvSpPr>
          <p:cNvPr id="4124" name="Rectangle 28"/>
          <p:cNvSpPr>
            <a:spLocks noChangeArrowheads="1"/>
          </p:cNvSpPr>
          <p:nvPr/>
        </p:nvSpPr>
        <p:spPr bwMode="auto">
          <a:xfrm>
            <a:off x="6705600" y="3352800"/>
            <a:ext cx="304800" cy="228600"/>
          </a:xfrm>
          <a:prstGeom prst="rect">
            <a:avLst/>
          </a:prstGeom>
          <a:solidFill>
            <a:srgbClr val="CC0099"/>
          </a:solidFill>
          <a:ln w="9525">
            <a:solidFill>
              <a:schemeClr val="tx1"/>
            </a:solidFill>
            <a:miter lim="800000"/>
            <a:headEnd/>
            <a:tailEnd/>
          </a:ln>
          <a:effectLst/>
        </p:spPr>
        <p:txBody>
          <a:bodyPr wrap="none" anchor="ctr"/>
          <a:lstStyle/>
          <a:p>
            <a:endParaRPr lang="en-US" dirty="0"/>
          </a:p>
        </p:txBody>
      </p:sp>
      <p:sp>
        <p:nvSpPr>
          <p:cNvPr id="4125" name="Rectangle 29"/>
          <p:cNvSpPr>
            <a:spLocks noChangeArrowheads="1"/>
          </p:cNvSpPr>
          <p:nvPr/>
        </p:nvSpPr>
        <p:spPr bwMode="auto">
          <a:xfrm>
            <a:off x="6705600" y="3886200"/>
            <a:ext cx="304800" cy="228600"/>
          </a:xfrm>
          <a:prstGeom prst="rect">
            <a:avLst/>
          </a:prstGeom>
          <a:solidFill>
            <a:srgbClr val="0066FF"/>
          </a:solidFill>
          <a:ln w="9525">
            <a:solidFill>
              <a:schemeClr val="tx1"/>
            </a:solidFill>
            <a:miter lim="800000"/>
            <a:headEnd/>
            <a:tailEnd/>
          </a:ln>
          <a:effectLst/>
        </p:spPr>
        <p:txBody>
          <a:bodyPr wrap="none" anchor="ctr"/>
          <a:lstStyle/>
          <a:p>
            <a:endParaRPr lang="en-US" dirty="0"/>
          </a:p>
        </p:txBody>
      </p:sp>
      <p:sp>
        <p:nvSpPr>
          <p:cNvPr id="4126" name="Rectangle 30"/>
          <p:cNvSpPr>
            <a:spLocks noChangeArrowheads="1"/>
          </p:cNvSpPr>
          <p:nvPr/>
        </p:nvSpPr>
        <p:spPr bwMode="auto">
          <a:xfrm>
            <a:off x="6705600" y="2590800"/>
            <a:ext cx="304800" cy="228600"/>
          </a:xfrm>
          <a:prstGeom prst="rect">
            <a:avLst/>
          </a:prstGeom>
          <a:solidFill>
            <a:srgbClr val="FBF7A3"/>
          </a:solidFill>
          <a:ln w="9525">
            <a:solidFill>
              <a:schemeClr val="tx1"/>
            </a:solidFill>
            <a:miter lim="800000"/>
            <a:headEnd/>
            <a:tailEnd/>
          </a:ln>
          <a:effectLst/>
        </p:spPr>
        <p:txBody>
          <a:bodyPr wrap="none" anchor="ctr"/>
          <a:lstStyle/>
          <a:p>
            <a:endParaRPr lang="en-US" dirty="0"/>
          </a:p>
        </p:txBody>
      </p:sp>
      <p:sp>
        <p:nvSpPr>
          <p:cNvPr id="4127" name="Rectangle 31"/>
          <p:cNvSpPr>
            <a:spLocks noChangeArrowheads="1"/>
          </p:cNvSpPr>
          <p:nvPr/>
        </p:nvSpPr>
        <p:spPr bwMode="auto">
          <a:xfrm>
            <a:off x="6019800" y="1828800"/>
            <a:ext cx="304800" cy="228600"/>
          </a:xfrm>
          <a:prstGeom prst="rect">
            <a:avLst/>
          </a:prstGeom>
          <a:solidFill>
            <a:srgbClr val="660066"/>
          </a:solidFill>
          <a:ln w="9525">
            <a:solidFill>
              <a:schemeClr val="tx1"/>
            </a:solidFill>
            <a:miter lim="800000"/>
            <a:headEnd/>
            <a:tailEnd/>
          </a:ln>
          <a:effectLst/>
        </p:spPr>
        <p:txBody>
          <a:bodyPr wrap="none" anchor="ctr"/>
          <a:lstStyle/>
          <a:p>
            <a:endParaRPr lang="en-US" dirty="0"/>
          </a:p>
        </p:txBody>
      </p:sp>
      <p:sp>
        <p:nvSpPr>
          <p:cNvPr id="4128" name="Rectangle 32"/>
          <p:cNvSpPr>
            <a:spLocks noChangeArrowheads="1"/>
          </p:cNvSpPr>
          <p:nvPr/>
        </p:nvSpPr>
        <p:spPr bwMode="auto">
          <a:xfrm>
            <a:off x="6705600" y="609600"/>
            <a:ext cx="304800" cy="228600"/>
          </a:xfrm>
          <a:prstGeom prst="rect">
            <a:avLst/>
          </a:prstGeom>
          <a:solidFill>
            <a:srgbClr val="660066"/>
          </a:solidFill>
          <a:ln w="9525">
            <a:solidFill>
              <a:schemeClr val="tx1"/>
            </a:solidFill>
            <a:miter lim="800000"/>
            <a:headEnd/>
            <a:tailEnd/>
          </a:ln>
          <a:effectLst/>
        </p:spPr>
        <p:txBody>
          <a:bodyPr wrap="none" anchor="ctr"/>
          <a:lstStyle/>
          <a:p>
            <a:endParaRPr lang="en-US" dirty="0"/>
          </a:p>
        </p:txBody>
      </p:sp>
      <p:sp>
        <p:nvSpPr>
          <p:cNvPr id="4129" name="Rectangle 33"/>
          <p:cNvSpPr>
            <a:spLocks noChangeArrowheads="1"/>
          </p:cNvSpPr>
          <p:nvPr/>
        </p:nvSpPr>
        <p:spPr bwMode="auto">
          <a:xfrm>
            <a:off x="1447800" y="6324600"/>
            <a:ext cx="304800" cy="228600"/>
          </a:xfrm>
          <a:prstGeom prst="rect">
            <a:avLst/>
          </a:prstGeom>
          <a:solidFill>
            <a:srgbClr val="FBF7A3"/>
          </a:solidFill>
          <a:ln w="9525">
            <a:solidFill>
              <a:schemeClr val="tx1"/>
            </a:solidFill>
            <a:miter lim="800000"/>
            <a:headEnd/>
            <a:tailEnd/>
          </a:ln>
          <a:effectLst/>
        </p:spPr>
        <p:txBody>
          <a:bodyPr wrap="none" anchor="ctr"/>
          <a:lstStyle/>
          <a:p>
            <a:endParaRPr lang="en-US" dirty="0"/>
          </a:p>
        </p:txBody>
      </p:sp>
      <p:sp>
        <p:nvSpPr>
          <p:cNvPr id="4130" name="Rectangle 34"/>
          <p:cNvSpPr>
            <a:spLocks noChangeArrowheads="1"/>
          </p:cNvSpPr>
          <p:nvPr/>
        </p:nvSpPr>
        <p:spPr bwMode="auto">
          <a:xfrm>
            <a:off x="8458200" y="4419600"/>
            <a:ext cx="304800" cy="228600"/>
          </a:xfrm>
          <a:prstGeom prst="rect">
            <a:avLst/>
          </a:prstGeom>
          <a:solidFill>
            <a:srgbClr val="FBF7A3"/>
          </a:solidFill>
          <a:ln w="9525">
            <a:solidFill>
              <a:schemeClr val="tx1"/>
            </a:solidFill>
            <a:miter lim="800000"/>
            <a:headEnd/>
            <a:tailEnd/>
          </a:ln>
          <a:effectLst/>
        </p:spPr>
        <p:txBody>
          <a:bodyPr wrap="none" anchor="ctr"/>
          <a:lstStyle/>
          <a:p>
            <a:endParaRPr lang="en-US" dirty="0"/>
          </a:p>
        </p:txBody>
      </p:sp>
      <p:sp>
        <p:nvSpPr>
          <p:cNvPr id="4131" name="Rectangle 35"/>
          <p:cNvSpPr>
            <a:spLocks noChangeArrowheads="1"/>
          </p:cNvSpPr>
          <p:nvPr/>
        </p:nvSpPr>
        <p:spPr bwMode="auto">
          <a:xfrm>
            <a:off x="8458200" y="5791200"/>
            <a:ext cx="304800" cy="228600"/>
          </a:xfrm>
          <a:prstGeom prst="rect">
            <a:avLst/>
          </a:prstGeom>
          <a:solidFill>
            <a:srgbClr val="CC0099"/>
          </a:solidFill>
          <a:ln w="9525">
            <a:solidFill>
              <a:schemeClr val="tx1"/>
            </a:solidFill>
            <a:miter lim="800000"/>
            <a:headEnd/>
            <a:tailEnd/>
          </a:ln>
          <a:effectLst/>
        </p:spPr>
        <p:txBody>
          <a:bodyPr wrap="none" anchor="ctr"/>
          <a:lstStyle/>
          <a:p>
            <a:endParaRPr lang="en-US" dirty="0"/>
          </a:p>
        </p:txBody>
      </p:sp>
      <p:sp>
        <p:nvSpPr>
          <p:cNvPr id="4132" name="Rectangle 36"/>
          <p:cNvSpPr>
            <a:spLocks noChangeArrowheads="1"/>
          </p:cNvSpPr>
          <p:nvPr/>
        </p:nvSpPr>
        <p:spPr bwMode="auto">
          <a:xfrm>
            <a:off x="8458200" y="6324600"/>
            <a:ext cx="304800" cy="2286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133" name="Rectangle 37"/>
          <p:cNvSpPr>
            <a:spLocks noChangeArrowheads="1"/>
          </p:cNvSpPr>
          <p:nvPr/>
        </p:nvSpPr>
        <p:spPr bwMode="auto">
          <a:xfrm>
            <a:off x="5410200" y="6324600"/>
            <a:ext cx="304800" cy="228600"/>
          </a:xfrm>
          <a:prstGeom prst="rect">
            <a:avLst/>
          </a:prstGeom>
          <a:solidFill>
            <a:srgbClr val="FBF7A3"/>
          </a:solidFill>
          <a:ln w="9525">
            <a:solidFill>
              <a:schemeClr val="tx1"/>
            </a:solidFill>
            <a:miter lim="800000"/>
            <a:headEnd/>
            <a:tailEnd/>
          </a:ln>
          <a:effectLst/>
        </p:spPr>
        <p:txBody>
          <a:bodyPr wrap="none" anchor="ctr"/>
          <a:lstStyle/>
          <a:p>
            <a:endParaRPr lang="en-US" dirty="0"/>
          </a:p>
        </p:txBody>
      </p:sp>
      <p:sp>
        <p:nvSpPr>
          <p:cNvPr id="4135" name="Rectangle 39"/>
          <p:cNvSpPr>
            <a:spLocks noChangeArrowheads="1"/>
          </p:cNvSpPr>
          <p:nvPr/>
        </p:nvSpPr>
        <p:spPr bwMode="auto">
          <a:xfrm>
            <a:off x="1447800" y="5257800"/>
            <a:ext cx="304800" cy="228600"/>
          </a:xfrm>
          <a:prstGeom prst="rect">
            <a:avLst/>
          </a:prstGeom>
          <a:solidFill>
            <a:srgbClr val="660066"/>
          </a:solidFill>
          <a:ln w="9525">
            <a:solidFill>
              <a:schemeClr val="tx1"/>
            </a:solidFill>
            <a:miter lim="800000"/>
            <a:headEnd/>
            <a:tailEnd/>
          </a:ln>
          <a:effectLst/>
        </p:spPr>
        <p:txBody>
          <a:bodyPr wrap="none" anchor="ctr"/>
          <a:lstStyle/>
          <a:p>
            <a:endParaRPr lang="en-US" dirty="0"/>
          </a:p>
        </p:txBody>
      </p:sp>
      <p:sp>
        <p:nvSpPr>
          <p:cNvPr id="4136" name="Rectangle 40"/>
          <p:cNvSpPr>
            <a:spLocks noChangeArrowheads="1"/>
          </p:cNvSpPr>
          <p:nvPr/>
        </p:nvSpPr>
        <p:spPr bwMode="auto">
          <a:xfrm>
            <a:off x="304800" y="1143000"/>
            <a:ext cx="76200" cy="1219200"/>
          </a:xfrm>
          <a:prstGeom prst="rect">
            <a:avLst/>
          </a:prstGeom>
          <a:solidFill>
            <a:srgbClr val="FF0066"/>
          </a:solidFill>
          <a:ln w="9525">
            <a:solidFill>
              <a:schemeClr val="tx1"/>
            </a:solidFill>
            <a:miter lim="800000"/>
            <a:headEnd/>
            <a:tailEnd/>
          </a:ln>
          <a:effectLst/>
        </p:spPr>
        <p:txBody>
          <a:bodyPr wrap="none" anchor="ctr"/>
          <a:lstStyle/>
          <a:p>
            <a:endParaRPr lang="en-US" dirty="0"/>
          </a:p>
        </p:txBody>
      </p:sp>
      <p:sp>
        <p:nvSpPr>
          <p:cNvPr id="4137" name="Rectangle 41"/>
          <p:cNvSpPr>
            <a:spLocks noChangeArrowheads="1"/>
          </p:cNvSpPr>
          <p:nvPr/>
        </p:nvSpPr>
        <p:spPr bwMode="auto">
          <a:xfrm>
            <a:off x="8763000" y="1981200"/>
            <a:ext cx="76200" cy="1219200"/>
          </a:xfrm>
          <a:prstGeom prst="rect">
            <a:avLst/>
          </a:prstGeom>
          <a:solidFill>
            <a:srgbClr val="FF0066"/>
          </a:solidFill>
          <a:ln w="9525">
            <a:solidFill>
              <a:schemeClr val="tx1"/>
            </a:solidFill>
            <a:miter lim="800000"/>
            <a:headEnd/>
            <a:tailEnd/>
          </a:ln>
          <a:effectLst/>
        </p:spPr>
        <p:txBody>
          <a:bodyPr wrap="none" anchor="ctr"/>
          <a:lstStyle/>
          <a:p>
            <a:endParaRPr lang="en-US" dirty="0"/>
          </a:p>
        </p:txBody>
      </p:sp>
      <p:sp>
        <p:nvSpPr>
          <p:cNvPr id="4138" name="Rectangle 42"/>
          <p:cNvSpPr>
            <a:spLocks noChangeArrowheads="1"/>
          </p:cNvSpPr>
          <p:nvPr/>
        </p:nvSpPr>
        <p:spPr bwMode="auto">
          <a:xfrm>
            <a:off x="381000" y="6553200"/>
            <a:ext cx="762000" cy="76200"/>
          </a:xfrm>
          <a:prstGeom prst="rect">
            <a:avLst/>
          </a:prstGeom>
          <a:solidFill>
            <a:srgbClr val="FF0066"/>
          </a:solidFill>
          <a:ln w="9525">
            <a:solidFill>
              <a:schemeClr val="tx1"/>
            </a:solidFill>
            <a:miter lim="800000"/>
            <a:headEnd/>
            <a:tailEnd/>
          </a:ln>
          <a:effectLst/>
        </p:spPr>
        <p:txBody>
          <a:bodyPr wrap="none" anchor="ctr"/>
          <a:lstStyle/>
          <a:p>
            <a:endParaRPr lang="en-US" dirty="0"/>
          </a:p>
        </p:txBody>
      </p:sp>
      <p:sp>
        <p:nvSpPr>
          <p:cNvPr id="4139" name="Rectangle 43"/>
          <p:cNvSpPr>
            <a:spLocks noChangeArrowheads="1"/>
          </p:cNvSpPr>
          <p:nvPr/>
        </p:nvSpPr>
        <p:spPr bwMode="auto">
          <a:xfrm>
            <a:off x="4191000" y="6553200"/>
            <a:ext cx="762000" cy="76200"/>
          </a:xfrm>
          <a:prstGeom prst="rect">
            <a:avLst/>
          </a:prstGeom>
          <a:solidFill>
            <a:srgbClr val="FF0066"/>
          </a:solidFill>
          <a:ln w="9525">
            <a:solidFill>
              <a:schemeClr val="tx1"/>
            </a:solidFill>
            <a:miter lim="800000"/>
            <a:headEnd/>
            <a:tailEnd/>
          </a:ln>
          <a:effectLst/>
        </p:spPr>
        <p:txBody>
          <a:bodyPr wrap="none" anchor="ctr"/>
          <a:lstStyle/>
          <a:p>
            <a:endParaRPr lang="en-US" dirty="0"/>
          </a:p>
        </p:txBody>
      </p:sp>
      <p:sp>
        <p:nvSpPr>
          <p:cNvPr id="4140" name="Rectangle 44"/>
          <p:cNvSpPr>
            <a:spLocks noChangeArrowheads="1"/>
          </p:cNvSpPr>
          <p:nvPr/>
        </p:nvSpPr>
        <p:spPr bwMode="auto">
          <a:xfrm>
            <a:off x="1752600" y="381000"/>
            <a:ext cx="762000" cy="76200"/>
          </a:xfrm>
          <a:prstGeom prst="rect">
            <a:avLst/>
          </a:prstGeom>
          <a:solidFill>
            <a:srgbClr val="FF0066"/>
          </a:solidFill>
          <a:ln w="9525">
            <a:solidFill>
              <a:schemeClr val="tx1"/>
            </a:solidFill>
            <a:miter lim="800000"/>
            <a:headEnd/>
            <a:tailEnd/>
          </a:ln>
          <a:effectLst/>
        </p:spPr>
        <p:txBody>
          <a:bodyPr wrap="none" anchor="ctr"/>
          <a:lstStyle/>
          <a:p>
            <a:endParaRPr lang="en-US" dirty="0"/>
          </a:p>
        </p:txBody>
      </p:sp>
      <p:sp>
        <p:nvSpPr>
          <p:cNvPr id="4141" name="Rectangle 45"/>
          <p:cNvSpPr>
            <a:spLocks noChangeArrowheads="1"/>
          </p:cNvSpPr>
          <p:nvPr/>
        </p:nvSpPr>
        <p:spPr bwMode="auto">
          <a:xfrm>
            <a:off x="8153400" y="2743200"/>
            <a:ext cx="609600" cy="1447800"/>
          </a:xfrm>
          <a:prstGeom prst="rect">
            <a:avLst/>
          </a:prstGeom>
          <a:solidFill>
            <a:srgbClr val="D0CFCE"/>
          </a:solidFill>
          <a:ln w="9525">
            <a:solidFill>
              <a:schemeClr val="tx1"/>
            </a:solidFill>
            <a:miter lim="800000"/>
            <a:headEnd/>
            <a:tailEnd/>
          </a:ln>
          <a:effectLst/>
        </p:spPr>
        <p:txBody>
          <a:bodyPr wrap="none" anchor="ctr"/>
          <a:lstStyle/>
          <a:p>
            <a:endParaRPr lang="en-US" dirty="0"/>
          </a:p>
        </p:txBody>
      </p:sp>
      <p:sp>
        <p:nvSpPr>
          <p:cNvPr id="4142" name="Rectangle 46"/>
          <p:cNvSpPr>
            <a:spLocks noChangeArrowheads="1"/>
          </p:cNvSpPr>
          <p:nvPr/>
        </p:nvSpPr>
        <p:spPr bwMode="auto">
          <a:xfrm>
            <a:off x="7772400" y="457200"/>
            <a:ext cx="990600" cy="1828800"/>
          </a:xfrm>
          <a:prstGeom prst="rect">
            <a:avLst/>
          </a:prstGeom>
          <a:solidFill>
            <a:srgbClr val="990000"/>
          </a:solidFill>
          <a:ln w="9525">
            <a:solidFill>
              <a:schemeClr val="tx1"/>
            </a:solidFill>
            <a:miter lim="800000"/>
            <a:headEnd/>
            <a:tailEnd/>
          </a:ln>
          <a:effectLst/>
        </p:spPr>
        <p:txBody>
          <a:bodyPr wrap="none" anchor="ctr"/>
          <a:lstStyle/>
          <a:p>
            <a:endParaRPr lang="en-US" dirty="0"/>
          </a:p>
        </p:txBody>
      </p:sp>
      <p:sp>
        <p:nvSpPr>
          <p:cNvPr id="4143" name="Rectangle 47"/>
          <p:cNvSpPr>
            <a:spLocks noChangeArrowheads="1"/>
          </p:cNvSpPr>
          <p:nvPr/>
        </p:nvSpPr>
        <p:spPr bwMode="auto">
          <a:xfrm>
            <a:off x="7010400" y="3124200"/>
            <a:ext cx="304800" cy="1143000"/>
          </a:xfrm>
          <a:prstGeom prst="rect">
            <a:avLst/>
          </a:prstGeom>
          <a:solidFill>
            <a:srgbClr val="CC3300"/>
          </a:solidFill>
          <a:ln w="9525">
            <a:solidFill>
              <a:schemeClr val="tx1"/>
            </a:solidFill>
            <a:miter lim="800000"/>
            <a:headEnd/>
            <a:tailEnd/>
          </a:ln>
          <a:effectLst/>
        </p:spPr>
        <p:txBody>
          <a:bodyPr wrap="none" anchor="ctr"/>
          <a:lstStyle/>
          <a:p>
            <a:endParaRPr lang="en-US" dirty="0"/>
          </a:p>
        </p:txBody>
      </p:sp>
      <p:sp>
        <p:nvSpPr>
          <p:cNvPr id="4144" name="Rectangle 48"/>
          <p:cNvSpPr>
            <a:spLocks noChangeArrowheads="1"/>
          </p:cNvSpPr>
          <p:nvPr/>
        </p:nvSpPr>
        <p:spPr bwMode="auto">
          <a:xfrm>
            <a:off x="1752600" y="2286000"/>
            <a:ext cx="762000" cy="457200"/>
          </a:xfrm>
          <a:prstGeom prst="rect">
            <a:avLst/>
          </a:prstGeom>
          <a:solidFill>
            <a:srgbClr val="CC3300"/>
          </a:solidFill>
          <a:ln w="9525">
            <a:solidFill>
              <a:schemeClr val="tx1"/>
            </a:solidFill>
            <a:miter lim="800000"/>
            <a:headEnd/>
            <a:tailEnd/>
          </a:ln>
          <a:effectLst/>
        </p:spPr>
        <p:txBody>
          <a:bodyPr wrap="none" anchor="ctr"/>
          <a:lstStyle/>
          <a:p>
            <a:endParaRPr lang="en-US" dirty="0"/>
          </a:p>
        </p:txBody>
      </p:sp>
      <p:sp>
        <p:nvSpPr>
          <p:cNvPr id="4146" name="Rectangle 50"/>
          <p:cNvSpPr>
            <a:spLocks noChangeArrowheads="1"/>
          </p:cNvSpPr>
          <p:nvPr/>
        </p:nvSpPr>
        <p:spPr bwMode="auto">
          <a:xfrm>
            <a:off x="7010400" y="457200"/>
            <a:ext cx="762000" cy="2667000"/>
          </a:xfrm>
          <a:prstGeom prst="rect">
            <a:avLst/>
          </a:prstGeom>
          <a:solidFill>
            <a:srgbClr val="FF9900"/>
          </a:solidFill>
          <a:ln w="9525">
            <a:solidFill>
              <a:schemeClr val="tx1"/>
            </a:solidFill>
            <a:miter lim="800000"/>
            <a:headEnd/>
            <a:tailEnd/>
          </a:ln>
          <a:effectLst/>
        </p:spPr>
        <p:txBody>
          <a:bodyPr wrap="none" anchor="ctr"/>
          <a:lstStyle/>
          <a:p>
            <a:endParaRPr lang="en-US" dirty="0"/>
          </a:p>
        </p:txBody>
      </p:sp>
      <p:sp>
        <p:nvSpPr>
          <p:cNvPr id="4147" name="Rectangle 51"/>
          <p:cNvSpPr>
            <a:spLocks noChangeArrowheads="1"/>
          </p:cNvSpPr>
          <p:nvPr/>
        </p:nvSpPr>
        <p:spPr bwMode="auto">
          <a:xfrm>
            <a:off x="7772400" y="2286000"/>
            <a:ext cx="381000" cy="838200"/>
          </a:xfrm>
          <a:prstGeom prst="rect">
            <a:avLst/>
          </a:prstGeom>
          <a:solidFill>
            <a:srgbClr val="FF9900"/>
          </a:solidFill>
          <a:ln w="9525">
            <a:solidFill>
              <a:schemeClr val="tx1"/>
            </a:solidFill>
            <a:miter lim="800000"/>
            <a:headEnd/>
            <a:tailEnd/>
          </a:ln>
          <a:effectLst/>
        </p:spPr>
        <p:txBody>
          <a:bodyPr wrap="none" anchor="ctr"/>
          <a:lstStyle/>
          <a:p>
            <a:endParaRPr lang="en-US" dirty="0"/>
          </a:p>
        </p:txBody>
      </p:sp>
      <p:sp>
        <p:nvSpPr>
          <p:cNvPr id="4148" name="Rectangle 52"/>
          <p:cNvSpPr>
            <a:spLocks noChangeArrowheads="1"/>
          </p:cNvSpPr>
          <p:nvPr/>
        </p:nvSpPr>
        <p:spPr bwMode="auto">
          <a:xfrm>
            <a:off x="8077200" y="2286000"/>
            <a:ext cx="685800" cy="457200"/>
          </a:xfrm>
          <a:prstGeom prst="rect">
            <a:avLst/>
          </a:prstGeom>
          <a:solidFill>
            <a:srgbClr val="FF9900"/>
          </a:solidFill>
          <a:ln w="9525">
            <a:solidFill>
              <a:schemeClr val="tx1"/>
            </a:solidFill>
            <a:miter lim="800000"/>
            <a:headEnd/>
            <a:tailEnd/>
          </a:ln>
          <a:effectLst/>
        </p:spPr>
        <p:txBody>
          <a:bodyPr wrap="none" anchor="ctr"/>
          <a:lstStyle/>
          <a:p>
            <a:endParaRPr lang="en-US" dirty="0"/>
          </a:p>
        </p:txBody>
      </p:sp>
      <p:sp>
        <p:nvSpPr>
          <p:cNvPr id="4149" name="Rectangle 53"/>
          <p:cNvSpPr>
            <a:spLocks noChangeArrowheads="1"/>
          </p:cNvSpPr>
          <p:nvPr/>
        </p:nvSpPr>
        <p:spPr bwMode="auto">
          <a:xfrm>
            <a:off x="7315200" y="3124200"/>
            <a:ext cx="838200" cy="1676400"/>
          </a:xfrm>
          <a:prstGeom prst="rect">
            <a:avLst/>
          </a:prstGeom>
          <a:solidFill>
            <a:srgbClr val="FF9900"/>
          </a:solidFill>
          <a:ln w="9525">
            <a:solidFill>
              <a:schemeClr val="tx1"/>
            </a:solidFill>
            <a:miter lim="800000"/>
            <a:headEnd/>
            <a:tailEnd/>
          </a:ln>
          <a:effectLst/>
        </p:spPr>
        <p:txBody>
          <a:bodyPr wrap="none" anchor="ctr"/>
          <a:lstStyle/>
          <a:p>
            <a:endParaRPr lang="en-US" dirty="0"/>
          </a:p>
        </p:txBody>
      </p:sp>
      <p:sp>
        <p:nvSpPr>
          <p:cNvPr id="4150" name="Rectangle 54"/>
          <p:cNvSpPr>
            <a:spLocks noChangeArrowheads="1"/>
          </p:cNvSpPr>
          <p:nvPr/>
        </p:nvSpPr>
        <p:spPr bwMode="auto">
          <a:xfrm>
            <a:off x="7010400" y="4267200"/>
            <a:ext cx="304800" cy="533400"/>
          </a:xfrm>
          <a:prstGeom prst="rect">
            <a:avLst/>
          </a:prstGeom>
          <a:solidFill>
            <a:srgbClr val="FF9900"/>
          </a:solidFill>
          <a:ln w="9525">
            <a:solidFill>
              <a:schemeClr val="tx1"/>
            </a:solidFill>
            <a:miter lim="800000"/>
            <a:headEnd/>
            <a:tailEnd/>
          </a:ln>
          <a:effectLst/>
        </p:spPr>
        <p:txBody>
          <a:bodyPr wrap="none" anchor="ctr"/>
          <a:lstStyle/>
          <a:p>
            <a:endParaRPr lang="en-US" dirty="0"/>
          </a:p>
        </p:txBody>
      </p:sp>
      <p:sp>
        <p:nvSpPr>
          <p:cNvPr id="4151" name="Rectangle 55"/>
          <p:cNvSpPr>
            <a:spLocks noChangeArrowheads="1"/>
          </p:cNvSpPr>
          <p:nvPr/>
        </p:nvSpPr>
        <p:spPr bwMode="auto">
          <a:xfrm>
            <a:off x="8153400" y="4191000"/>
            <a:ext cx="609600" cy="228600"/>
          </a:xfrm>
          <a:prstGeom prst="rect">
            <a:avLst/>
          </a:prstGeom>
          <a:solidFill>
            <a:srgbClr val="FF9900"/>
          </a:solidFill>
          <a:ln w="9525">
            <a:solidFill>
              <a:schemeClr val="tx1"/>
            </a:solidFill>
            <a:miter lim="800000"/>
            <a:headEnd/>
            <a:tailEnd/>
          </a:ln>
          <a:effectLst/>
        </p:spPr>
        <p:txBody>
          <a:bodyPr wrap="none" anchor="ctr"/>
          <a:lstStyle/>
          <a:p>
            <a:endParaRPr lang="en-US" dirty="0"/>
          </a:p>
        </p:txBody>
      </p:sp>
      <p:sp>
        <p:nvSpPr>
          <p:cNvPr id="4153" name="Rectangle 57"/>
          <p:cNvSpPr>
            <a:spLocks noChangeArrowheads="1"/>
          </p:cNvSpPr>
          <p:nvPr/>
        </p:nvSpPr>
        <p:spPr bwMode="auto">
          <a:xfrm>
            <a:off x="8153400" y="4419600"/>
            <a:ext cx="304800" cy="381000"/>
          </a:xfrm>
          <a:prstGeom prst="rect">
            <a:avLst/>
          </a:prstGeom>
          <a:solidFill>
            <a:srgbClr val="FF9900"/>
          </a:solidFill>
          <a:ln w="9525">
            <a:solidFill>
              <a:schemeClr val="tx1"/>
            </a:solidFill>
            <a:miter lim="800000"/>
            <a:headEnd/>
            <a:tailEnd/>
          </a:ln>
          <a:effectLst/>
        </p:spPr>
        <p:txBody>
          <a:bodyPr wrap="none" anchor="ctr"/>
          <a:lstStyle/>
          <a:p>
            <a:endParaRPr lang="en-US" dirty="0"/>
          </a:p>
        </p:txBody>
      </p:sp>
      <p:sp>
        <p:nvSpPr>
          <p:cNvPr id="4155" name="Rectangle 59"/>
          <p:cNvSpPr>
            <a:spLocks noChangeArrowheads="1"/>
          </p:cNvSpPr>
          <p:nvPr/>
        </p:nvSpPr>
        <p:spPr bwMode="auto">
          <a:xfrm>
            <a:off x="8458200" y="4648200"/>
            <a:ext cx="304800" cy="152400"/>
          </a:xfrm>
          <a:prstGeom prst="rect">
            <a:avLst/>
          </a:prstGeom>
          <a:solidFill>
            <a:srgbClr val="FF9900"/>
          </a:solidFill>
          <a:ln w="9525">
            <a:solidFill>
              <a:schemeClr val="tx1"/>
            </a:solidFill>
            <a:miter lim="800000"/>
            <a:headEnd/>
            <a:tailEnd/>
          </a:ln>
          <a:effectLst/>
        </p:spPr>
        <p:txBody>
          <a:bodyPr wrap="none" anchor="ctr"/>
          <a:lstStyle/>
          <a:p>
            <a:endParaRPr lang="en-US" dirty="0"/>
          </a:p>
        </p:txBody>
      </p:sp>
      <p:sp>
        <p:nvSpPr>
          <p:cNvPr id="4156" name="Rectangle 60"/>
          <p:cNvSpPr>
            <a:spLocks noChangeArrowheads="1"/>
          </p:cNvSpPr>
          <p:nvPr/>
        </p:nvSpPr>
        <p:spPr bwMode="auto">
          <a:xfrm>
            <a:off x="6705600" y="6172200"/>
            <a:ext cx="304800" cy="381000"/>
          </a:xfrm>
          <a:prstGeom prst="rect">
            <a:avLst/>
          </a:prstGeom>
          <a:solidFill>
            <a:srgbClr val="003300"/>
          </a:solidFill>
          <a:ln w="9525">
            <a:solidFill>
              <a:schemeClr val="tx1"/>
            </a:solidFill>
            <a:miter lim="800000"/>
            <a:headEnd/>
            <a:tailEnd/>
          </a:ln>
          <a:effec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228600" y="1676400"/>
            <a:ext cx="914400" cy="304800"/>
          </a:xfrm>
          <a:prstGeom prst="rect">
            <a:avLst/>
          </a:prstGeom>
          <a:solidFill>
            <a:srgbClr val="FBF7A3"/>
          </a:solidFill>
          <a:ln w="9525">
            <a:solidFill>
              <a:schemeClr val="tx1"/>
            </a:solidFill>
            <a:miter lim="800000"/>
            <a:headEnd/>
            <a:tailEnd/>
          </a:ln>
          <a:effectLst/>
        </p:spPr>
        <p:txBody>
          <a:bodyPr wrap="none" anchor="ctr"/>
          <a:lstStyle/>
          <a:p>
            <a:endParaRPr lang="en-US" dirty="0"/>
          </a:p>
        </p:txBody>
      </p:sp>
      <p:sp>
        <p:nvSpPr>
          <p:cNvPr id="5128" name="Rectangle 8"/>
          <p:cNvSpPr>
            <a:spLocks noChangeArrowheads="1"/>
          </p:cNvSpPr>
          <p:nvPr/>
        </p:nvSpPr>
        <p:spPr bwMode="auto">
          <a:xfrm>
            <a:off x="228600" y="2362200"/>
            <a:ext cx="914400" cy="304800"/>
          </a:xfrm>
          <a:prstGeom prst="rect">
            <a:avLst/>
          </a:prstGeom>
          <a:solidFill>
            <a:srgbClr val="660066"/>
          </a:solidFill>
          <a:ln w="9525">
            <a:solidFill>
              <a:schemeClr val="tx1"/>
            </a:solidFill>
            <a:miter lim="800000"/>
            <a:headEnd/>
            <a:tailEnd/>
          </a:ln>
          <a:effectLst/>
        </p:spPr>
        <p:txBody>
          <a:bodyPr wrap="none" anchor="ctr"/>
          <a:lstStyle/>
          <a:p>
            <a:endParaRPr lang="en-US" dirty="0"/>
          </a:p>
        </p:txBody>
      </p:sp>
      <p:sp>
        <p:nvSpPr>
          <p:cNvPr id="5129" name="Rectangle 9"/>
          <p:cNvSpPr>
            <a:spLocks noChangeArrowheads="1"/>
          </p:cNvSpPr>
          <p:nvPr/>
        </p:nvSpPr>
        <p:spPr bwMode="auto">
          <a:xfrm>
            <a:off x="228600" y="3048000"/>
            <a:ext cx="914400" cy="304800"/>
          </a:xfrm>
          <a:prstGeom prst="rect">
            <a:avLst/>
          </a:prstGeom>
          <a:solidFill>
            <a:srgbClr val="FF0066"/>
          </a:solidFill>
          <a:ln w="9525">
            <a:solidFill>
              <a:schemeClr val="tx1"/>
            </a:solidFill>
            <a:miter lim="800000"/>
            <a:headEnd/>
            <a:tailEnd/>
          </a:ln>
          <a:effectLst/>
        </p:spPr>
        <p:txBody>
          <a:bodyPr wrap="none" anchor="ctr"/>
          <a:lstStyle/>
          <a:p>
            <a:endParaRPr lang="en-US" dirty="0"/>
          </a:p>
        </p:txBody>
      </p:sp>
      <p:sp>
        <p:nvSpPr>
          <p:cNvPr id="5130" name="Rectangle 10"/>
          <p:cNvSpPr>
            <a:spLocks noChangeArrowheads="1"/>
          </p:cNvSpPr>
          <p:nvPr/>
        </p:nvSpPr>
        <p:spPr bwMode="auto">
          <a:xfrm>
            <a:off x="228600" y="3733800"/>
            <a:ext cx="914400" cy="304800"/>
          </a:xfrm>
          <a:prstGeom prst="rect">
            <a:avLst/>
          </a:prstGeom>
          <a:solidFill>
            <a:srgbClr val="33CC33"/>
          </a:solidFill>
          <a:ln w="9525">
            <a:solidFill>
              <a:schemeClr val="tx1"/>
            </a:solidFill>
            <a:miter lim="800000"/>
            <a:headEnd/>
            <a:tailEnd/>
          </a:ln>
          <a:effectLst/>
        </p:spPr>
        <p:txBody>
          <a:bodyPr wrap="none" anchor="ctr"/>
          <a:lstStyle/>
          <a:p>
            <a:endParaRPr lang="en-US" dirty="0"/>
          </a:p>
        </p:txBody>
      </p:sp>
      <p:sp>
        <p:nvSpPr>
          <p:cNvPr id="5131" name="Rectangle 11"/>
          <p:cNvSpPr>
            <a:spLocks noChangeArrowheads="1"/>
          </p:cNvSpPr>
          <p:nvPr/>
        </p:nvSpPr>
        <p:spPr bwMode="auto">
          <a:xfrm>
            <a:off x="228600" y="4495800"/>
            <a:ext cx="914400" cy="304800"/>
          </a:xfrm>
          <a:prstGeom prst="rect">
            <a:avLst/>
          </a:prstGeom>
          <a:solidFill>
            <a:schemeClr val="hlink"/>
          </a:solidFill>
          <a:ln w="9525">
            <a:solidFill>
              <a:schemeClr val="tx1"/>
            </a:solidFill>
            <a:miter lim="800000"/>
            <a:headEnd/>
            <a:tailEnd/>
          </a:ln>
          <a:effectLst/>
        </p:spPr>
        <p:txBody>
          <a:bodyPr wrap="none" anchor="ctr"/>
          <a:lstStyle/>
          <a:p>
            <a:endParaRPr lang="en-US" dirty="0"/>
          </a:p>
        </p:txBody>
      </p:sp>
      <p:sp>
        <p:nvSpPr>
          <p:cNvPr id="5132" name="Rectangle 12"/>
          <p:cNvSpPr>
            <a:spLocks noChangeArrowheads="1"/>
          </p:cNvSpPr>
          <p:nvPr/>
        </p:nvSpPr>
        <p:spPr bwMode="auto">
          <a:xfrm>
            <a:off x="3657600" y="4495800"/>
            <a:ext cx="914400" cy="304800"/>
          </a:xfrm>
          <a:prstGeom prst="rect">
            <a:avLst/>
          </a:prstGeom>
          <a:solidFill>
            <a:srgbClr val="CC3300"/>
          </a:solidFill>
          <a:ln w="9525">
            <a:solidFill>
              <a:schemeClr val="tx1"/>
            </a:solidFill>
            <a:miter lim="800000"/>
            <a:headEnd/>
            <a:tailEnd/>
          </a:ln>
          <a:effectLst/>
        </p:spPr>
        <p:txBody>
          <a:bodyPr wrap="none" anchor="ctr"/>
          <a:lstStyle/>
          <a:p>
            <a:endParaRPr lang="en-US" dirty="0"/>
          </a:p>
        </p:txBody>
      </p:sp>
      <p:sp>
        <p:nvSpPr>
          <p:cNvPr id="5133" name="Rectangle 13"/>
          <p:cNvSpPr>
            <a:spLocks noChangeArrowheads="1"/>
          </p:cNvSpPr>
          <p:nvPr/>
        </p:nvSpPr>
        <p:spPr bwMode="auto">
          <a:xfrm>
            <a:off x="3657600" y="3810000"/>
            <a:ext cx="914400" cy="304800"/>
          </a:xfrm>
          <a:prstGeom prst="rect">
            <a:avLst/>
          </a:prstGeom>
          <a:solidFill>
            <a:srgbClr val="C8A1FD"/>
          </a:solidFill>
          <a:ln w="9525">
            <a:solidFill>
              <a:schemeClr val="tx1"/>
            </a:solidFill>
            <a:miter lim="800000"/>
            <a:headEnd/>
            <a:tailEnd/>
          </a:ln>
          <a:effectLst/>
        </p:spPr>
        <p:txBody>
          <a:bodyPr wrap="none" anchor="ctr"/>
          <a:lstStyle/>
          <a:p>
            <a:endParaRPr lang="en-US" dirty="0"/>
          </a:p>
        </p:txBody>
      </p:sp>
      <p:sp>
        <p:nvSpPr>
          <p:cNvPr id="5134" name="Rectangle 14"/>
          <p:cNvSpPr>
            <a:spLocks noChangeArrowheads="1"/>
          </p:cNvSpPr>
          <p:nvPr/>
        </p:nvSpPr>
        <p:spPr bwMode="auto">
          <a:xfrm>
            <a:off x="3657600" y="3048000"/>
            <a:ext cx="914400" cy="304800"/>
          </a:xfrm>
          <a:prstGeom prst="rect">
            <a:avLst/>
          </a:prstGeom>
          <a:solidFill>
            <a:srgbClr val="000099"/>
          </a:solidFill>
          <a:ln w="9525">
            <a:solidFill>
              <a:schemeClr val="tx1"/>
            </a:solidFill>
            <a:miter lim="800000"/>
            <a:headEnd/>
            <a:tailEnd/>
          </a:ln>
          <a:effectLst/>
        </p:spPr>
        <p:txBody>
          <a:bodyPr wrap="none" anchor="ctr"/>
          <a:lstStyle/>
          <a:p>
            <a:endParaRPr lang="en-US" dirty="0"/>
          </a:p>
        </p:txBody>
      </p:sp>
      <p:sp>
        <p:nvSpPr>
          <p:cNvPr id="5135" name="Rectangle 15"/>
          <p:cNvSpPr>
            <a:spLocks noChangeArrowheads="1"/>
          </p:cNvSpPr>
          <p:nvPr/>
        </p:nvSpPr>
        <p:spPr bwMode="auto">
          <a:xfrm>
            <a:off x="3657600" y="2362200"/>
            <a:ext cx="914400" cy="304800"/>
          </a:xfrm>
          <a:prstGeom prst="rect">
            <a:avLst/>
          </a:prstGeom>
          <a:solidFill>
            <a:srgbClr val="000099"/>
          </a:solidFill>
          <a:ln w="9525">
            <a:solidFill>
              <a:schemeClr val="tx1"/>
            </a:solidFill>
            <a:miter lim="800000"/>
            <a:headEnd/>
            <a:tailEnd/>
          </a:ln>
          <a:effectLst/>
        </p:spPr>
        <p:txBody>
          <a:bodyPr wrap="none" anchor="ctr"/>
          <a:lstStyle/>
          <a:p>
            <a:endParaRPr lang="en-US" dirty="0"/>
          </a:p>
        </p:txBody>
      </p:sp>
      <p:sp>
        <p:nvSpPr>
          <p:cNvPr id="5136" name="Rectangle 16"/>
          <p:cNvSpPr>
            <a:spLocks noChangeArrowheads="1"/>
          </p:cNvSpPr>
          <p:nvPr/>
        </p:nvSpPr>
        <p:spPr bwMode="auto">
          <a:xfrm>
            <a:off x="3657600" y="1676400"/>
            <a:ext cx="914400" cy="304800"/>
          </a:xfrm>
          <a:prstGeom prst="rect">
            <a:avLst/>
          </a:prstGeom>
          <a:solidFill>
            <a:srgbClr val="FDA1F6"/>
          </a:solidFill>
          <a:ln w="9525">
            <a:solidFill>
              <a:schemeClr val="tx1"/>
            </a:solidFill>
            <a:miter lim="800000"/>
            <a:headEnd/>
            <a:tailEnd/>
          </a:ln>
          <a:effectLst/>
        </p:spPr>
        <p:txBody>
          <a:bodyPr wrap="none" anchor="ctr"/>
          <a:lstStyle/>
          <a:p>
            <a:endParaRPr lang="en-US" dirty="0"/>
          </a:p>
        </p:txBody>
      </p:sp>
      <p:sp>
        <p:nvSpPr>
          <p:cNvPr id="5137" name="Text Box 17"/>
          <p:cNvSpPr txBox="1">
            <a:spLocks noChangeArrowheads="1"/>
          </p:cNvSpPr>
          <p:nvPr/>
        </p:nvSpPr>
        <p:spPr bwMode="auto">
          <a:xfrm>
            <a:off x="1143000" y="4495800"/>
            <a:ext cx="1600200" cy="641350"/>
          </a:xfrm>
          <a:prstGeom prst="rect">
            <a:avLst/>
          </a:prstGeom>
          <a:noFill/>
          <a:ln w="9525">
            <a:noFill/>
            <a:miter lim="800000"/>
            <a:headEnd/>
            <a:tailEnd/>
          </a:ln>
          <a:effectLst/>
        </p:spPr>
        <p:txBody>
          <a:bodyPr>
            <a:spAutoFit/>
          </a:bodyPr>
          <a:lstStyle/>
          <a:p>
            <a:r>
              <a:rPr lang="en-US" dirty="0"/>
              <a:t>Planning Area</a:t>
            </a:r>
          </a:p>
        </p:txBody>
      </p:sp>
      <p:sp>
        <p:nvSpPr>
          <p:cNvPr id="5140" name="Text Box 20"/>
          <p:cNvSpPr txBox="1">
            <a:spLocks noChangeArrowheads="1"/>
          </p:cNvSpPr>
          <p:nvPr/>
        </p:nvSpPr>
        <p:spPr bwMode="auto">
          <a:xfrm>
            <a:off x="4572000" y="1676400"/>
            <a:ext cx="1600200" cy="641350"/>
          </a:xfrm>
          <a:prstGeom prst="rect">
            <a:avLst/>
          </a:prstGeom>
          <a:noFill/>
          <a:ln w="9525">
            <a:noFill/>
            <a:miter lim="800000"/>
            <a:headEnd/>
            <a:tailEnd/>
          </a:ln>
          <a:effectLst/>
        </p:spPr>
        <p:txBody>
          <a:bodyPr>
            <a:spAutoFit/>
          </a:bodyPr>
          <a:lstStyle/>
          <a:p>
            <a:r>
              <a:rPr lang="en-US" dirty="0"/>
              <a:t>Balloons Area</a:t>
            </a:r>
          </a:p>
        </p:txBody>
      </p:sp>
      <p:sp>
        <p:nvSpPr>
          <p:cNvPr id="5141" name="Text Box 21"/>
          <p:cNvSpPr txBox="1">
            <a:spLocks noChangeArrowheads="1"/>
          </p:cNvSpPr>
          <p:nvPr/>
        </p:nvSpPr>
        <p:spPr bwMode="auto">
          <a:xfrm>
            <a:off x="1143000" y="3733800"/>
            <a:ext cx="1600200" cy="641350"/>
          </a:xfrm>
          <a:prstGeom prst="rect">
            <a:avLst/>
          </a:prstGeom>
          <a:noFill/>
          <a:ln w="9525">
            <a:noFill/>
            <a:miter lim="800000"/>
            <a:headEnd/>
            <a:tailEnd/>
          </a:ln>
          <a:effectLst/>
        </p:spPr>
        <p:txBody>
          <a:bodyPr>
            <a:spAutoFit/>
          </a:bodyPr>
          <a:lstStyle/>
          <a:p>
            <a:r>
              <a:rPr lang="en-US" dirty="0"/>
              <a:t>Window Display</a:t>
            </a:r>
          </a:p>
        </p:txBody>
      </p:sp>
      <p:sp>
        <p:nvSpPr>
          <p:cNvPr id="5142" name="Text Box 22"/>
          <p:cNvSpPr txBox="1">
            <a:spLocks noChangeArrowheads="1"/>
          </p:cNvSpPr>
          <p:nvPr/>
        </p:nvSpPr>
        <p:spPr bwMode="auto">
          <a:xfrm>
            <a:off x="1143000" y="3048000"/>
            <a:ext cx="1600200" cy="366713"/>
          </a:xfrm>
          <a:prstGeom prst="rect">
            <a:avLst/>
          </a:prstGeom>
          <a:noFill/>
          <a:ln w="9525">
            <a:noFill/>
            <a:miter lim="800000"/>
            <a:headEnd/>
            <a:tailEnd/>
          </a:ln>
          <a:effectLst/>
        </p:spPr>
        <p:txBody>
          <a:bodyPr>
            <a:spAutoFit/>
          </a:bodyPr>
          <a:lstStyle/>
          <a:p>
            <a:r>
              <a:rPr lang="en-US" dirty="0"/>
              <a:t>Windows</a:t>
            </a:r>
          </a:p>
        </p:txBody>
      </p:sp>
      <p:sp>
        <p:nvSpPr>
          <p:cNvPr id="5143" name="Text Box 23"/>
          <p:cNvSpPr txBox="1">
            <a:spLocks noChangeArrowheads="1"/>
          </p:cNvSpPr>
          <p:nvPr/>
        </p:nvSpPr>
        <p:spPr bwMode="auto">
          <a:xfrm>
            <a:off x="1295400" y="1676400"/>
            <a:ext cx="1600200" cy="366713"/>
          </a:xfrm>
          <a:prstGeom prst="rect">
            <a:avLst/>
          </a:prstGeom>
          <a:noFill/>
          <a:ln w="9525">
            <a:noFill/>
            <a:miter lim="800000"/>
            <a:headEnd/>
            <a:tailEnd/>
          </a:ln>
          <a:effectLst/>
        </p:spPr>
        <p:txBody>
          <a:bodyPr>
            <a:spAutoFit/>
          </a:bodyPr>
          <a:lstStyle/>
          <a:p>
            <a:r>
              <a:rPr lang="en-US" dirty="0"/>
              <a:t>Doors</a:t>
            </a:r>
          </a:p>
        </p:txBody>
      </p:sp>
      <p:sp>
        <p:nvSpPr>
          <p:cNvPr id="5144" name="Text Box 24"/>
          <p:cNvSpPr txBox="1">
            <a:spLocks noChangeArrowheads="1"/>
          </p:cNvSpPr>
          <p:nvPr/>
        </p:nvSpPr>
        <p:spPr bwMode="auto">
          <a:xfrm>
            <a:off x="4572000" y="3810000"/>
            <a:ext cx="1600200" cy="641350"/>
          </a:xfrm>
          <a:prstGeom prst="rect">
            <a:avLst/>
          </a:prstGeom>
          <a:noFill/>
          <a:ln w="9525">
            <a:noFill/>
            <a:miter lim="800000"/>
            <a:headEnd/>
            <a:tailEnd/>
          </a:ln>
          <a:effectLst/>
        </p:spPr>
        <p:txBody>
          <a:bodyPr>
            <a:spAutoFit/>
          </a:bodyPr>
          <a:lstStyle/>
          <a:p>
            <a:r>
              <a:rPr lang="en-US" dirty="0"/>
              <a:t>Designing Area</a:t>
            </a:r>
          </a:p>
        </p:txBody>
      </p:sp>
      <p:sp>
        <p:nvSpPr>
          <p:cNvPr id="5146" name="Text Box 26"/>
          <p:cNvSpPr txBox="1">
            <a:spLocks noChangeArrowheads="1"/>
          </p:cNvSpPr>
          <p:nvPr/>
        </p:nvSpPr>
        <p:spPr bwMode="auto">
          <a:xfrm>
            <a:off x="4572000" y="2362200"/>
            <a:ext cx="1600200" cy="366713"/>
          </a:xfrm>
          <a:prstGeom prst="rect">
            <a:avLst/>
          </a:prstGeom>
          <a:noFill/>
          <a:ln w="9525">
            <a:noFill/>
            <a:miter lim="800000"/>
            <a:headEnd/>
            <a:tailEnd/>
          </a:ln>
          <a:effectLst/>
        </p:spPr>
        <p:txBody>
          <a:bodyPr>
            <a:spAutoFit/>
          </a:bodyPr>
          <a:lstStyle/>
          <a:p>
            <a:r>
              <a:rPr lang="en-US" dirty="0"/>
              <a:t>Gift Shop</a:t>
            </a:r>
          </a:p>
        </p:txBody>
      </p:sp>
      <p:sp>
        <p:nvSpPr>
          <p:cNvPr id="5147" name="Text Box 27"/>
          <p:cNvSpPr txBox="1">
            <a:spLocks noChangeArrowheads="1"/>
          </p:cNvSpPr>
          <p:nvPr/>
        </p:nvSpPr>
        <p:spPr bwMode="auto">
          <a:xfrm>
            <a:off x="4572000" y="3048000"/>
            <a:ext cx="1600200" cy="366713"/>
          </a:xfrm>
          <a:prstGeom prst="rect">
            <a:avLst/>
          </a:prstGeom>
          <a:noFill/>
          <a:ln w="9525">
            <a:noFill/>
            <a:miter lim="800000"/>
            <a:headEnd/>
            <a:tailEnd/>
          </a:ln>
          <a:effectLst/>
        </p:spPr>
        <p:txBody>
          <a:bodyPr>
            <a:spAutoFit/>
          </a:bodyPr>
          <a:lstStyle/>
          <a:p>
            <a:r>
              <a:rPr lang="en-US" dirty="0"/>
              <a:t>Cards Area</a:t>
            </a:r>
          </a:p>
        </p:txBody>
      </p:sp>
      <p:sp>
        <p:nvSpPr>
          <p:cNvPr id="5149" name="Text Box 29"/>
          <p:cNvSpPr txBox="1">
            <a:spLocks noChangeArrowheads="1"/>
          </p:cNvSpPr>
          <p:nvPr/>
        </p:nvSpPr>
        <p:spPr bwMode="auto">
          <a:xfrm>
            <a:off x="1143000" y="2362200"/>
            <a:ext cx="1600200" cy="641350"/>
          </a:xfrm>
          <a:prstGeom prst="rect">
            <a:avLst/>
          </a:prstGeom>
          <a:noFill/>
          <a:ln w="9525">
            <a:noFill/>
            <a:miter lim="800000"/>
            <a:headEnd/>
            <a:tailEnd/>
          </a:ln>
          <a:effectLst/>
        </p:spPr>
        <p:txBody>
          <a:bodyPr>
            <a:spAutoFit/>
          </a:bodyPr>
          <a:lstStyle/>
          <a:p>
            <a:r>
              <a:rPr lang="en-US" dirty="0"/>
              <a:t>Swinging doors</a:t>
            </a:r>
          </a:p>
        </p:txBody>
      </p:sp>
      <p:sp>
        <p:nvSpPr>
          <p:cNvPr id="5150" name="Text Box 30"/>
          <p:cNvSpPr txBox="1">
            <a:spLocks noChangeArrowheads="1"/>
          </p:cNvSpPr>
          <p:nvPr/>
        </p:nvSpPr>
        <p:spPr bwMode="auto">
          <a:xfrm>
            <a:off x="4572000" y="4495800"/>
            <a:ext cx="1600200" cy="366713"/>
          </a:xfrm>
          <a:prstGeom prst="rect">
            <a:avLst/>
          </a:prstGeom>
          <a:noFill/>
          <a:ln w="9525">
            <a:noFill/>
            <a:miter lim="800000"/>
            <a:headEnd/>
            <a:tailEnd/>
          </a:ln>
          <a:effectLst/>
        </p:spPr>
        <p:txBody>
          <a:bodyPr>
            <a:spAutoFit/>
          </a:bodyPr>
          <a:lstStyle/>
          <a:p>
            <a:r>
              <a:rPr lang="en-US" dirty="0"/>
              <a:t>Fridge</a:t>
            </a:r>
          </a:p>
        </p:txBody>
      </p:sp>
      <p:sp>
        <p:nvSpPr>
          <p:cNvPr id="5151" name="Rectangle 31"/>
          <p:cNvSpPr>
            <a:spLocks noChangeArrowheads="1"/>
          </p:cNvSpPr>
          <p:nvPr/>
        </p:nvSpPr>
        <p:spPr bwMode="auto">
          <a:xfrm>
            <a:off x="3657600" y="5257800"/>
            <a:ext cx="914400" cy="304800"/>
          </a:xfrm>
          <a:prstGeom prst="rect">
            <a:avLst/>
          </a:prstGeom>
          <a:solidFill>
            <a:srgbClr val="D0CFCE"/>
          </a:solidFill>
          <a:ln w="9525">
            <a:solidFill>
              <a:schemeClr val="tx1"/>
            </a:solidFill>
            <a:miter lim="800000"/>
            <a:headEnd/>
            <a:tailEnd/>
          </a:ln>
          <a:effectLst/>
        </p:spPr>
        <p:txBody>
          <a:bodyPr wrap="none" anchor="ctr"/>
          <a:lstStyle/>
          <a:p>
            <a:endParaRPr lang="en-US" dirty="0"/>
          </a:p>
        </p:txBody>
      </p:sp>
      <p:sp>
        <p:nvSpPr>
          <p:cNvPr id="5152" name="Text Box 32"/>
          <p:cNvSpPr txBox="1">
            <a:spLocks noChangeArrowheads="1"/>
          </p:cNvSpPr>
          <p:nvPr/>
        </p:nvSpPr>
        <p:spPr bwMode="auto">
          <a:xfrm>
            <a:off x="4572000" y="5257800"/>
            <a:ext cx="1600200" cy="366713"/>
          </a:xfrm>
          <a:prstGeom prst="rect">
            <a:avLst/>
          </a:prstGeom>
          <a:noFill/>
          <a:ln w="9525">
            <a:noFill/>
            <a:miter lim="800000"/>
            <a:headEnd/>
            <a:tailEnd/>
          </a:ln>
          <a:effectLst/>
        </p:spPr>
        <p:txBody>
          <a:bodyPr>
            <a:spAutoFit/>
          </a:bodyPr>
          <a:lstStyle/>
          <a:p>
            <a:r>
              <a:rPr lang="en-US" dirty="0"/>
              <a:t>Water Area</a:t>
            </a:r>
          </a:p>
        </p:txBody>
      </p:sp>
      <p:sp>
        <p:nvSpPr>
          <p:cNvPr id="5153" name="Rectangle 33"/>
          <p:cNvSpPr>
            <a:spLocks noChangeArrowheads="1"/>
          </p:cNvSpPr>
          <p:nvPr/>
        </p:nvSpPr>
        <p:spPr bwMode="auto">
          <a:xfrm>
            <a:off x="228600" y="5334000"/>
            <a:ext cx="914400" cy="304800"/>
          </a:xfrm>
          <a:prstGeom prst="rect">
            <a:avLst/>
          </a:prstGeom>
          <a:solidFill>
            <a:srgbClr val="FF9900"/>
          </a:solidFill>
          <a:ln w="9525">
            <a:solidFill>
              <a:schemeClr val="tx1"/>
            </a:solidFill>
            <a:miter lim="800000"/>
            <a:headEnd/>
            <a:tailEnd/>
          </a:ln>
          <a:effectLst/>
        </p:spPr>
        <p:txBody>
          <a:bodyPr wrap="none" anchor="ctr"/>
          <a:lstStyle/>
          <a:p>
            <a:endParaRPr lang="en-US" dirty="0"/>
          </a:p>
        </p:txBody>
      </p:sp>
      <p:sp>
        <p:nvSpPr>
          <p:cNvPr id="5154" name="Text Box 34"/>
          <p:cNvSpPr txBox="1">
            <a:spLocks noChangeArrowheads="1"/>
          </p:cNvSpPr>
          <p:nvPr/>
        </p:nvSpPr>
        <p:spPr bwMode="auto">
          <a:xfrm>
            <a:off x="1143000" y="5334000"/>
            <a:ext cx="1600200" cy="366713"/>
          </a:xfrm>
          <a:prstGeom prst="rect">
            <a:avLst/>
          </a:prstGeom>
          <a:noFill/>
          <a:ln w="9525">
            <a:noFill/>
            <a:miter lim="800000"/>
            <a:headEnd/>
            <a:tailEnd/>
          </a:ln>
          <a:effectLst/>
        </p:spPr>
        <p:txBody>
          <a:bodyPr>
            <a:spAutoFit/>
          </a:bodyPr>
          <a:lstStyle/>
          <a:p>
            <a:r>
              <a:rPr lang="en-US" dirty="0"/>
              <a:t>Worker Area</a:t>
            </a:r>
          </a:p>
        </p:txBody>
      </p:sp>
      <p:sp>
        <p:nvSpPr>
          <p:cNvPr id="5155" name="Text Box 35"/>
          <p:cNvSpPr txBox="1">
            <a:spLocks noChangeArrowheads="1"/>
          </p:cNvSpPr>
          <p:nvPr/>
        </p:nvSpPr>
        <p:spPr bwMode="auto">
          <a:xfrm>
            <a:off x="1143000" y="6019800"/>
            <a:ext cx="1600200" cy="366713"/>
          </a:xfrm>
          <a:prstGeom prst="rect">
            <a:avLst/>
          </a:prstGeom>
          <a:noFill/>
          <a:ln w="9525">
            <a:noFill/>
            <a:miter lim="800000"/>
            <a:headEnd/>
            <a:tailEnd/>
          </a:ln>
          <a:effectLst/>
        </p:spPr>
        <p:txBody>
          <a:bodyPr>
            <a:spAutoFit/>
          </a:bodyPr>
          <a:lstStyle/>
          <a:p>
            <a:r>
              <a:rPr lang="en-US" dirty="0"/>
              <a:t>Cash register</a:t>
            </a:r>
          </a:p>
        </p:txBody>
      </p:sp>
      <p:sp>
        <p:nvSpPr>
          <p:cNvPr id="5156" name="Rectangle 36"/>
          <p:cNvSpPr>
            <a:spLocks noChangeArrowheads="1"/>
          </p:cNvSpPr>
          <p:nvPr/>
        </p:nvSpPr>
        <p:spPr bwMode="auto">
          <a:xfrm>
            <a:off x="228600" y="6019800"/>
            <a:ext cx="914400" cy="304800"/>
          </a:xfrm>
          <a:prstGeom prst="rect">
            <a:avLst/>
          </a:prstGeom>
          <a:solidFill>
            <a:srgbClr val="003300"/>
          </a:solidFill>
          <a:ln w="9525">
            <a:solidFill>
              <a:schemeClr val="tx1"/>
            </a:solidFill>
            <a:miter lim="800000"/>
            <a:headEnd/>
            <a:tailEnd/>
          </a:ln>
          <a:effectLst/>
        </p:spPr>
        <p:txBody>
          <a:bodyPr wrap="none" anchor="ctr"/>
          <a:lstStyle/>
          <a:p>
            <a:endParaRPr lang="en-US" dirty="0"/>
          </a:p>
        </p:txBody>
      </p:sp>
      <p:sp>
        <p:nvSpPr>
          <p:cNvPr id="5157" name="Text Box 37"/>
          <p:cNvSpPr txBox="1">
            <a:spLocks noChangeArrowheads="1"/>
          </p:cNvSpPr>
          <p:nvPr/>
        </p:nvSpPr>
        <p:spPr bwMode="auto">
          <a:xfrm>
            <a:off x="4572000" y="6019800"/>
            <a:ext cx="1600200" cy="366713"/>
          </a:xfrm>
          <a:prstGeom prst="rect">
            <a:avLst/>
          </a:prstGeom>
          <a:noFill/>
          <a:ln w="9525">
            <a:noFill/>
            <a:miter lim="800000"/>
            <a:headEnd/>
            <a:tailEnd/>
          </a:ln>
          <a:effectLst/>
        </p:spPr>
        <p:txBody>
          <a:bodyPr>
            <a:spAutoFit/>
          </a:bodyPr>
          <a:lstStyle/>
          <a:p>
            <a:r>
              <a:rPr lang="en-US" dirty="0"/>
              <a:t>Flower Area</a:t>
            </a:r>
          </a:p>
        </p:txBody>
      </p:sp>
      <p:sp>
        <p:nvSpPr>
          <p:cNvPr id="5158" name="Rectangle 38"/>
          <p:cNvSpPr>
            <a:spLocks noChangeArrowheads="1"/>
          </p:cNvSpPr>
          <p:nvPr/>
        </p:nvSpPr>
        <p:spPr bwMode="auto">
          <a:xfrm>
            <a:off x="3657600" y="6019800"/>
            <a:ext cx="914400" cy="304800"/>
          </a:xfrm>
          <a:prstGeom prst="rect">
            <a:avLst/>
          </a:prstGeom>
          <a:solidFill>
            <a:srgbClr val="FF0000"/>
          </a:solidFill>
          <a:ln w="9525">
            <a:solidFill>
              <a:schemeClr val="tx1"/>
            </a:solidFill>
            <a:miter lim="800000"/>
            <a:headEnd/>
            <a:tailEnd/>
          </a:ln>
          <a:effectLst/>
        </p:spPr>
        <p:txBody>
          <a:bodyPr wrap="none" anchor="ctr"/>
          <a:lstStyle/>
          <a:p>
            <a:endParaRPr lang="en-US" dirty="0"/>
          </a:p>
        </p:txBody>
      </p:sp>
      <p:sp>
        <p:nvSpPr>
          <p:cNvPr id="5159" name="Text Box 39"/>
          <p:cNvSpPr txBox="1">
            <a:spLocks noChangeArrowheads="1"/>
          </p:cNvSpPr>
          <p:nvPr/>
        </p:nvSpPr>
        <p:spPr bwMode="auto">
          <a:xfrm>
            <a:off x="1752600" y="381000"/>
            <a:ext cx="7391400" cy="914400"/>
          </a:xfrm>
          <a:prstGeom prst="rect">
            <a:avLst/>
          </a:prstGeom>
          <a:noFill/>
          <a:ln w="9525">
            <a:noFill/>
            <a:miter lim="800000"/>
            <a:headEnd/>
            <a:tailEnd/>
          </a:ln>
          <a:effectLst/>
        </p:spPr>
        <p:txBody>
          <a:bodyPr>
            <a:spAutoFit/>
          </a:bodyPr>
          <a:lstStyle/>
          <a:p>
            <a:r>
              <a:rPr lang="en-US" sz="5400" dirty="0"/>
              <a:t>   Legend</a:t>
            </a:r>
          </a:p>
        </p:txBody>
      </p:sp>
      <p:sp>
        <p:nvSpPr>
          <p:cNvPr id="5160" name="Rectangle 40"/>
          <p:cNvSpPr>
            <a:spLocks noChangeArrowheads="1"/>
          </p:cNvSpPr>
          <p:nvPr/>
        </p:nvSpPr>
        <p:spPr bwMode="auto">
          <a:xfrm>
            <a:off x="6019800" y="1752600"/>
            <a:ext cx="914400" cy="3048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161" name="Text Box 41"/>
          <p:cNvSpPr txBox="1">
            <a:spLocks noChangeArrowheads="1"/>
          </p:cNvSpPr>
          <p:nvPr/>
        </p:nvSpPr>
        <p:spPr bwMode="auto">
          <a:xfrm>
            <a:off x="6934200" y="1752600"/>
            <a:ext cx="1600200" cy="366713"/>
          </a:xfrm>
          <a:prstGeom prst="rect">
            <a:avLst/>
          </a:prstGeom>
          <a:noFill/>
          <a:ln w="9525">
            <a:noFill/>
            <a:miter lim="800000"/>
            <a:headEnd/>
            <a:tailEnd/>
          </a:ln>
          <a:effectLst/>
        </p:spPr>
        <p:txBody>
          <a:bodyPr>
            <a:spAutoFit/>
          </a:bodyPr>
          <a:lstStyle/>
          <a:p>
            <a:r>
              <a:rPr lang="en-US" dirty="0"/>
              <a:t>Break Room</a:t>
            </a:r>
          </a:p>
        </p:txBody>
      </p:sp>
      <p:sp>
        <p:nvSpPr>
          <p:cNvPr id="5162" name="Text Box 42"/>
          <p:cNvSpPr txBox="1">
            <a:spLocks noChangeArrowheads="1"/>
          </p:cNvSpPr>
          <p:nvPr/>
        </p:nvSpPr>
        <p:spPr bwMode="auto">
          <a:xfrm>
            <a:off x="7010400" y="2438400"/>
            <a:ext cx="1600200" cy="641350"/>
          </a:xfrm>
          <a:prstGeom prst="rect">
            <a:avLst/>
          </a:prstGeom>
          <a:noFill/>
          <a:ln w="9525">
            <a:noFill/>
            <a:miter lim="800000"/>
            <a:headEnd/>
            <a:tailEnd/>
          </a:ln>
          <a:effectLst/>
        </p:spPr>
        <p:txBody>
          <a:bodyPr>
            <a:spAutoFit/>
          </a:bodyPr>
          <a:lstStyle/>
          <a:p>
            <a:r>
              <a:rPr lang="en-US" dirty="0"/>
              <a:t>Front Office/ Desk</a:t>
            </a:r>
          </a:p>
        </p:txBody>
      </p:sp>
      <p:sp>
        <p:nvSpPr>
          <p:cNvPr id="5163" name="Rectangle 43"/>
          <p:cNvSpPr>
            <a:spLocks noChangeArrowheads="1"/>
          </p:cNvSpPr>
          <p:nvPr/>
        </p:nvSpPr>
        <p:spPr bwMode="auto">
          <a:xfrm>
            <a:off x="6019800" y="2514600"/>
            <a:ext cx="914400" cy="304800"/>
          </a:xfrm>
          <a:prstGeom prst="rect">
            <a:avLst/>
          </a:prstGeom>
          <a:solidFill>
            <a:srgbClr val="00FFFF"/>
          </a:solidFill>
          <a:ln w="9525">
            <a:solidFill>
              <a:schemeClr val="tx1"/>
            </a:solidFill>
            <a:miter lim="800000"/>
            <a:headEnd/>
            <a:tailEnd/>
          </a:ln>
          <a:effectLst/>
        </p:spPr>
        <p:txBody>
          <a:bodyPr wrap="none" anchor="ctr"/>
          <a:lstStyle/>
          <a:p>
            <a:endParaRPr lang="en-US" dirty="0"/>
          </a:p>
        </p:txBody>
      </p:sp>
      <p:sp>
        <p:nvSpPr>
          <p:cNvPr id="5164" name="Rectangle 44"/>
          <p:cNvSpPr>
            <a:spLocks noChangeArrowheads="1"/>
          </p:cNvSpPr>
          <p:nvPr/>
        </p:nvSpPr>
        <p:spPr bwMode="auto">
          <a:xfrm>
            <a:off x="6019800" y="3962400"/>
            <a:ext cx="914400" cy="304800"/>
          </a:xfrm>
          <a:prstGeom prst="rect">
            <a:avLst/>
          </a:prstGeom>
          <a:solidFill>
            <a:srgbClr val="0066FF"/>
          </a:solidFill>
          <a:ln w="9525">
            <a:solidFill>
              <a:schemeClr val="tx1"/>
            </a:solidFill>
            <a:miter lim="800000"/>
            <a:headEnd/>
            <a:tailEnd/>
          </a:ln>
          <a:effectLst/>
        </p:spPr>
        <p:txBody>
          <a:bodyPr wrap="none" anchor="ctr"/>
          <a:lstStyle/>
          <a:p>
            <a:endParaRPr lang="en-US" dirty="0"/>
          </a:p>
        </p:txBody>
      </p:sp>
      <p:sp>
        <p:nvSpPr>
          <p:cNvPr id="5165" name="Rectangle 45"/>
          <p:cNvSpPr>
            <a:spLocks noChangeArrowheads="1"/>
          </p:cNvSpPr>
          <p:nvPr/>
        </p:nvSpPr>
        <p:spPr bwMode="auto">
          <a:xfrm>
            <a:off x="6019800" y="3200400"/>
            <a:ext cx="914400" cy="304800"/>
          </a:xfrm>
          <a:prstGeom prst="rect">
            <a:avLst/>
          </a:prstGeom>
          <a:solidFill>
            <a:srgbClr val="CC0099"/>
          </a:solidFill>
          <a:ln w="9525">
            <a:solidFill>
              <a:schemeClr val="tx1"/>
            </a:solidFill>
            <a:miter lim="800000"/>
            <a:headEnd/>
            <a:tailEnd/>
          </a:ln>
          <a:effectLst/>
        </p:spPr>
        <p:txBody>
          <a:bodyPr wrap="none" anchor="ctr"/>
          <a:lstStyle/>
          <a:p>
            <a:endParaRPr lang="en-US" dirty="0"/>
          </a:p>
        </p:txBody>
      </p:sp>
      <p:sp>
        <p:nvSpPr>
          <p:cNvPr id="5166" name="Text Box 46"/>
          <p:cNvSpPr txBox="1">
            <a:spLocks noChangeArrowheads="1"/>
          </p:cNvSpPr>
          <p:nvPr/>
        </p:nvSpPr>
        <p:spPr bwMode="auto">
          <a:xfrm>
            <a:off x="6934200" y="3200400"/>
            <a:ext cx="1600200" cy="641350"/>
          </a:xfrm>
          <a:prstGeom prst="rect">
            <a:avLst/>
          </a:prstGeom>
          <a:noFill/>
          <a:ln w="9525">
            <a:noFill/>
            <a:miter lim="800000"/>
            <a:headEnd/>
            <a:tailEnd/>
          </a:ln>
          <a:effectLst/>
        </p:spPr>
        <p:txBody>
          <a:bodyPr>
            <a:spAutoFit/>
          </a:bodyPr>
          <a:lstStyle/>
          <a:p>
            <a:r>
              <a:rPr lang="en-US" dirty="0"/>
              <a:t>Womens Bathroom</a:t>
            </a:r>
          </a:p>
        </p:txBody>
      </p:sp>
      <p:sp>
        <p:nvSpPr>
          <p:cNvPr id="5167" name="Text Box 47"/>
          <p:cNvSpPr txBox="1">
            <a:spLocks noChangeArrowheads="1"/>
          </p:cNvSpPr>
          <p:nvPr/>
        </p:nvSpPr>
        <p:spPr bwMode="auto">
          <a:xfrm>
            <a:off x="6934200" y="3962400"/>
            <a:ext cx="1600200" cy="641350"/>
          </a:xfrm>
          <a:prstGeom prst="rect">
            <a:avLst/>
          </a:prstGeom>
          <a:noFill/>
          <a:ln w="9525">
            <a:noFill/>
            <a:miter lim="800000"/>
            <a:headEnd/>
            <a:tailEnd/>
          </a:ln>
          <a:effectLst/>
        </p:spPr>
        <p:txBody>
          <a:bodyPr>
            <a:spAutoFit/>
          </a:bodyPr>
          <a:lstStyle/>
          <a:p>
            <a:r>
              <a:rPr lang="en-US" dirty="0"/>
              <a:t>Mens Bathroom</a:t>
            </a:r>
          </a:p>
        </p:txBody>
      </p:sp>
      <p:sp>
        <p:nvSpPr>
          <p:cNvPr id="5169" name="Rectangle 49"/>
          <p:cNvSpPr>
            <a:spLocks noChangeArrowheads="1"/>
          </p:cNvSpPr>
          <p:nvPr/>
        </p:nvSpPr>
        <p:spPr bwMode="auto">
          <a:xfrm>
            <a:off x="6019800" y="4724400"/>
            <a:ext cx="914400" cy="304800"/>
          </a:xfrm>
          <a:prstGeom prst="rect">
            <a:avLst/>
          </a:prstGeom>
          <a:solidFill>
            <a:srgbClr val="990000"/>
          </a:solidFill>
          <a:ln w="9525">
            <a:solidFill>
              <a:schemeClr val="tx1"/>
            </a:solidFill>
            <a:miter lim="800000"/>
            <a:headEnd/>
            <a:tailEnd/>
          </a:ln>
          <a:effectLst/>
        </p:spPr>
        <p:txBody>
          <a:bodyPr wrap="none" anchor="ctr"/>
          <a:lstStyle/>
          <a:p>
            <a:endParaRPr lang="en-US" dirty="0"/>
          </a:p>
        </p:txBody>
      </p:sp>
      <p:sp>
        <p:nvSpPr>
          <p:cNvPr id="5170" name="Text Box 50"/>
          <p:cNvSpPr txBox="1">
            <a:spLocks noChangeArrowheads="1"/>
          </p:cNvSpPr>
          <p:nvPr/>
        </p:nvSpPr>
        <p:spPr bwMode="auto">
          <a:xfrm>
            <a:off x="6934200" y="4724400"/>
            <a:ext cx="1600200" cy="366713"/>
          </a:xfrm>
          <a:prstGeom prst="rect">
            <a:avLst/>
          </a:prstGeom>
          <a:noFill/>
          <a:ln w="9525">
            <a:noFill/>
            <a:miter lim="800000"/>
            <a:headEnd/>
            <a:tailEnd/>
          </a:ln>
          <a:effectLst/>
        </p:spPr>
        <p:txBody>
          <a:bodyPr>
            <a:spAutoFit/>
          </a:bodyPr>
          <a:lstStyle/>
          <a:p>
            <a:r>
              <a:rPr lang="en-US" dirty="0"/>
              <a:t>Working table</a:t>
            </a:r>
          </a:p>
        </p:txBody>
      </p:sp>
      <p:sp>
        <p:nvSpPr>
          <p:cNvPr id="5172" name="Text Box 52"/>
          <p:cNvSpPr txBox="1">
            <a:spLocks noChangeArrowheads="1"/>
          </p:cNvSpPr>
          <p:nvPr/>
        </p:nvSpPr>
        <p:spPr bwMode="auto">
          <a:xfrm>
            <a:off x="6096000" y="228600"/>
            <a:ext cx="2530475" cy="946150"/>
          </a:xfrm>
          <a:prstGeom prst="rect">
            <a:avLst/>
          </a:prstGeom>
          <a:noFill/>
          <a:ln w="9525">
            <a:noFill/>
            <a:miter lim="800000"/>
            <a:headEnd/>
            <a:tailEnd/>
          </a:ln>
          <a:effectLst/>
        </p:spPr>
        <p:txBody>
          <a:bodyPr>
            <a:spAutoFit/>
          </a:bodyPr>
          <a:lstStyle/>
          <a:p>
            <a:r>
              <a:rPr lang="en-US" sz="2000" dirty="0"/>
              <a:t>The Shop is </a:t>
            </a:r>
          </a:p>
          <a:p>
            <a:r>
              <a:rPr lang="en-US" sz="3600" dirty="0"/>
              <a:t>40 x 30</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fontAlgn="auto">
              <a:spcAft>
                <a:spcPts val="0"/>
              </a:spcAft>
              <a:defRPr/>
            </a:pPr>
            <a:r>
              <a:rPr lang="en-US" dirty="0">
                <a:latin typeface="Arial Unicode MS" pitchFamily="34" charset="-128"/>
              </a:rPr>
              <a:t>Flower Shop Floor Plan</a:t>
            </a:r>
          </a:p>
        </p:txBody>
      </p:sp>
      <p:sp>
        <p:nvSpPr>
          <p:cNvPr id="24579" name="Rectangle 3"/>
          <p:cNvSpPr>
            <a:spLocks noGrp="1" noChangeArrowheads="1"/>
          </p:cNvSpPr>
          <p:nvPr>
            <p:ph idx="1"/>
          </p:nvPr>
        </p:nvSpPr>
        <p:spPr>
          <a:xfrm>
            <a:off x="0" y="1371600"/>
            <a:ext cx="9144000" cy="5486400"/>
          </a:xfrm>
        </p:spPr>
        <p:txBody>
          <a:bodyPr/>
          <a:lstStyle/>
          <a:p>
            <a:pPr algn="ctr">
              <a:lnSpc>
                <a:spcPct val="90000"/>
              </a:lnSpc>
              <a:buFontTx/>
              <a:buNone/>
            </a:pPr>
            <a:r>
              <a:rPr lang="en-US" b="1" dirty="0" smtClean="0">
                <a:latin typeface="Arial Unicode MS" pitchFamily="34" charset="-128"/>
              </a:rPr>
              <a:t>These are the must have items in the shop.</a:t>
            </a:r>
          </a:p>
          <a:p>
            <a:pPr>
              <a:lnSpc>
                <a:spcPct val="90000"/>
              </a:lnSpc>
            </a:pPr>
            <a:r>
              <a:rPr lang="en-US" sz="2400" b="1" dirty="0" smtClean="0">
                <a:latin typeface="Arial Unicode MS" pitchFamily="34" charset="-128"/>
              </a:rPr>
              <a:t>Fridge</a:t>
            </a:r>
          </a:p>
          <a:p>
            <a:pPr>
              <a:lnSpc>
                <a:spcPct val="90000"/>
              </a:lnSpc>
            </a:pPr>
            <a:r>
              <a:rPr lang="en-US" sz="2400" b="1" dirty="0" smtClean="0">
                <a:latin typeface="Arial Unicode MS" pitchFamily="34" charset="-128"/>
              </a:rPr>
              <a:t>Sink</a:t>
            </a:r>
          </a:p>
          <a:p>
            <a:pPr>
              <a:lnSpc>
                <a:spcPct val="90000"/>
              </a:lnSpc>
            </a:pPr>
            <a:r>
              <a:rPr lang="en-US" sz="2400" b="1" dirty="0" smtClean="0">
                <a:latin typeface="Arial Unicode MS" pitchFamily="34" charset="-128"/>
              </a:rPr>
              <a:t>Draw an edge of Shop/not Edge of paper</a:t>
            </a:r>
          </a:p>
          <a:p>
            <a:pPr>
              <a:lnSpc>
                <a:spcPct val="90000"/>
              </a:lnSpc>
            </a:pPr>
            <a:r>
              <a:rPr lang="en-US" sz="2400" b="1" dirty="0" smtClean="0">
                <a:latin typeface="Arial Unicode MS" pitchFamily="34" charset="-128"/>
              </a:rPr>
              <a:t>Drawing to Scale and/or Legend</a:t>
            </a:r>
          </a:p>
          <a:p>
            <a:pPr>
              <a:lnSpc>
                <a:spcPct val="90000"/>
              </a:lnSpc>
            </a:pPr>
            <a:r>
              <a:rPr lang="en-US" sz="2400" b="1" dirty="0" smtClean="0">
                <a:latin typeface="Arial Unicode MS" pitchFamily="34" charset="-128"/>
              </a:rPr>
              <a:t>Client Area</a:t>
            </a:r>
          </a:p>
          <a:p>
            <a:pPr>
              <a:lnSpc>
                <a:spcPct val="90000"/>
              </a:lnSpc>
            </a:pPr>
            <a:r>
              <a:rPr lang="en-US" sz="2400" b="1" dirty="0" smtClean="0">
                <a:latin typeface="Arial Unicode MS" pitchFamily="34" charset="-128"/>
              </a:rPr>
              <a:t>Employ Station or Work Areas</a:t>
            </a:r>
          </a:p>
          <a:p>
            <a:pPr>
              <a:lnSpc>
                <a:spcPct val="90000"/>
              </a:lnSpc>
              <a:buFontTx/>
              <a:buNone/>
            </a:pPr>
            <a:r>
              <a:rPr lang="en-US" sz="2400" b="1" dirty="0" smtClean="0">
                <a:latin typeface="Arial Unicode MS" pitchFamily="34" charset="-128"/>
              </a:rPr>
              <a:t>     	Options:  	- </a:t>
            </a:r>
            <a:r>
              <a:rPr lang="en-US" sz="2400" dirty="0" smtClean="0">
                <a:latin typeface="Arial Unicode MS" pitchFamily="34" charset="-128"/>
              </a:rPr>
              <a:t>Balloons</a:t>
            </a:r>
          </a:p>
          <a:p>
            <a:pPr>
              <a:lnSpc>
                <a:spcPct val="90000"/>
              </a:lnSpc>
              <a:buFontTx/>
              <a:buNone/>
            </a:pPr>
            <a:r>
              <a:rPr lang="en-US" sz="2400" dirty="0" smtClean="0">
                <a:latin typeface="Arial Unicode MS" pitchFamily="34" charset="-128"/>
              </a:rPr>
              <a:t>         			- Gift Wrap and Delivery</a:t>
            </a:r>
          </a:p>
          <a:p>
            <a:pPr>
              <a:lnSpc>
                <a:spcPct val="90000"/>
              </a:lnSpc>
              <a:buFontTx/>
              <a:buNone/>
            </a:pPr>
            <a:r>
              <a:rPr lang="en-US" sz="2400" dirty="0" smtClean="0">
                <a:latin typeface="Arial Unicode MS" pitchFamily="34" charset="-128"/>
              </a:rPr>
              <a:t>     			- Plants</a:t>
            </a:r>
          </a:p>
          <a:p>
            <a:pPr>
              <a:lnSpc>
                <a:spcPct val="90000"/>
              </a:lnSpc>
              <a:buFontTx/>
              <a:buNone/>
            </a:pPr>
            <a:r>
              <a:rPr lang="en-US" sz="2400" dirty="0" smtClean="0">
                <a:latin typeface="Arial Unicode MS" pitchFamily="34" charset="-128"/>
              </a:rPr>
              <a:t>        			- Cashier</a:t>
            </a:r>
          </a:p>
          <a:p>
            <a:pPr>
              <a:lnSpc>
                <a:spcPct val="90000"/>
              </a:lnSpc>
              <a:buFontTx/>
              <a:buNone/>
            </a:pPr>
            <a:r>
              <a:rPr lang="en-US" sz="2400" dirty="0" smtClean="0">
                <a:latin typeface="Arial Unicode MS" pitchFamily="34" charset="-128"/>
              </a:rPr>
              <a:t>         			- Window Displays</a:t>
            </a:r>
          </a:p>
          <a:p>
            <a:pPr>
              <a:lnSpc>
                <a:spcPct val="90000"/>
              </a:lnSpc>
              <a:buFontTx/>
              <a:buNone/>
            </a:pPr>
            <a:r>
              <a:rPr lang="en-US" sz="2400" b="1" dirty="0">
                <a:latin typeface="Arial Unicode MS" pitchFamily="34" charset="-128"/>
              </a:rPr>
              <a:t>	</a:t>
            </a:r>
            <a:r>
              <a:rPr lang="en-US" sz="2400" b="1" dirty="0" smtClean="0">
                <a:latin typeface="Arial Unicode MS" pitchFamily="34" charset="-128"/>
              </a:rPr>
              <a:t>			-Vignette</a:t>
            </a:r>
          </a:p>
          <a:p>
            <a:pPr>
              <a:lnSpc>
                <a:spcPct val="90000"/>
              </a:lnSpc>
            </a:pPr>
            <a:endParaRPr lang="en-US" b="1"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4800600"/>
          </a:xfrm>
        </p:spPr>
        <p:txBody>
          <a:bodyPr/>
          <a:lstStyle/>
          <a:p>
            <a:r>
              <a:rPr lang="en-US" sz="8000" dirty="0" smtClean="0">
                <a:solidFill>
                  <a:schemeClr val="tx1"/>
                </a:solidFill>
              </a:rPr>
              <a:t/>
            </a:r>
            <a:br>
              <a:rPr lang="en-US" sz="8000" dirty="0" smtClean="0">
                <a:solidFill>
                  <a:schemeClr val="tx1"/>
                </a:solidFill>
              </a:rPr>
            </a:br>
            <a:r>
              <a:rPr lang="en-US" sz="3600" dirty="0" smtClean="0">
                <a:solidFill>
                  <a:schemeClr val="tx1"/>
                </a:solidFill>
              </a:rPr>
              <a:t>Floral I</a:t>
            </a:r>
            <a:br>
              <a:rPr lang="en-US" sz="3600" dirty="0" smtClean="0">
                <a:solidFill>
                  <a:schemeClr val="tx1"/>
                </a:solidFill>
              </a:rPr>
            </a:br>
            <a:r>
              <a:rPr lang="en-US" sz="3600" dirty="0" smtClean="0">
                <a:solidFill>
                  <a:schemeClr val="tx1"/>
                </a:solidFill>
              </a:rPr>
              <a:t>Floral II</a:t>
            </a:r>
            <a:br>
              <a:rPr lang="en-US" sz="3600" dirty="0" smtClean="0">
                <a:solidFill>
                  <a:schemeClr val="tx1"/>
                </a:solidFill>
              </a:rPr>
            </a:br>
            <a:r>
              <a:rPr lang="en-US" sz="3600" dirty="0" smtClean="0">
                <a:solidFill>
                  <a:schemeClr val="tx1"/>
                </a:solidFill>
              </a:rPr>
              <a:t>Environmental Horticulture</a:t>
            </a:r>
            <a:br>
              <a:rPr lang="en-US" sz="3600" dirty="0" smtClean="0">
                <a:solidFill>
                  <a:schemeClr val="tx1"/>
                </a:solidFill>
              </a:rPr>
            </a:br>
            <a:r>
              <a:rPr lang="en-US" sz="3600" dirty="0" smtClean="0">
                <a:solidFill>
                  <a:schemeClr val="tx1"/>
                </a:solidFill>
              </a:rPr>
              <a:t>1. Find your name on class roster and sign in the column for todays date. If your name is not listed, write it in on an empty line.</a:t>
            </a:r>
            <a:br>
              <a:rPr lang="en-US" sz="3600" dirty="0" smtClean="0">
                <a:solidFill>
                  <a:schemeClr val="tx1"/>
                </a:solidFill>
              </a:rPr>
            </a:br>
            <a:r>
              <a:rPr lang="en-US" sz="3600" dirty="0" smtClean="0">
                <a:solidFill>
                  <a:schemeClr val="tx1"/>
                </a:solidFill>
              </a:rPr>
              <a:t>2. Find a seat at a table that has no more than 3 people who are your </a:t>
            </a:r>
            <a:r>
              <a:rPr lang="en-US" sz="3600" u="sng" dirty="0" smtClean="0">
                <a:solidFill>
                  <a:schemeClr val="tx1"/>
                </a:solidFill>
              </a:rPr>
              <a:t>NOT</a:t>
            </a:r>
            <a:r>
              <a:rPr lang="en-US" sz="3600" dirty="0" smtClean="0">
                <a:solidFill>
                  <a:schemeClr val="tx1"/>
                </a:solidFill>
              </a:rPr>
              <a:t> your same grade. </a:t>
            </a:r>
            <a:r>
              <a:rPr lang="en-US" sz="3600" dirty="0">
                <a:solidFill>
                  <a:schemeClr val="tx1"/>
                </a:solidFill>
              </a:rPr>
              <a:t/>
            </a:r>
            <a:br>
              <a:rPr lang="en-US" sz="3600" dirty="0">
                <a:solidFill>
                  <a:schemeClr val="tx1"/>
                </a:solidFill>
              </a:rPr>
            </a:br>
            <a:r>
              <a:rPr lang="en-US" sz="3600" dirty="0" smtClean="0">
                <a:solidFill>
                  <a:schemeClr val="tx1"/>
                </a:solidFill>
              </a:rPr>
              <a:t>3. Get out writing tool and note paper.</a:t>
            </a:r>
            <a:br>
              <a:rPr lang="en-US" sz="3600" dirty="0" smtClean="0">
                <a:solidFill>
                  <a:schemeClr val="tx1"/>
                </a:solidFill>
              </a:rPr>
            </a:br>
            <a:r>
              <a:rPr lang="en-US" sz="3600" dirty="0" smtClean="0">
                <a:solidFill>
                  <a:schemeClr val="tx1"/>
                </a:solidFill>
              </a:rPr>
              <a:t>4. Introduce yourself to your table mates and write down 3 facts about each one. </a:t>
            </a: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
        <p:nvSpPr>
          <p:cNvPr id="3" name="Text Placeholder 2"/>
          <p:cNvSpPr>
            <a:spLocks noGrp="1"/>
          </p:cNvSpPr>
          <p:nvPr>
            <p:ph type="body" idx="1"/>
          </p:nvPr>
        </p:nvSpPr>
        <p:spPr>
          <a:xfrm>
            <a:off x="0" y="-8965"/>
            <a:ext cx="9144000" cy="1609165"/>
          </a:xfrm>
        </p:spPr>
        <p:txBody>
          <a:bodyPr/>
          <a:lstStyle/>
          <a:p>
            <a:r>
              <a:rPr lang="en-US" sz="6600" b="1" dirty="0" smtClean="0">
                <a:solidFill>
                  <a:schemeClr val="bg1"/>
                </a:solidFill>
              </a:rPr>
              <a:t>Objective: Meet People </a:t>
            </a:r>
            <a:r>
              <a:rPr lang="en-US" sz="800" b="1" dirty="0" smtClean="0">
                <a:solidFill>
                  <a:schemeClr val="bg1"/>
                </a:solidFill>
              </a:rPr>
              <a:t>8-12-14</a:t>
            </a:r>
            <a:endParaRPr lang="en-US" sz="6600" b="1" dirty="0">
              <a:solidFill>
                <a:schemeClr val="bg1"/>
              </a:solidFill>
            </a:endParaRPr>
          </a:p>
        </p:txBody>
      </p:sp>
    </p:spTree>
    <p:extLst>
      <p:ext uri="{BB962C8B-B14F-4D97-AF65-F5344CB8AC3E}">
        <p14:creationId xmlns:p14="http://schemas.microsoft.com/office/powerpoint/2010/main" val="32007450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417638"/>
          </a:xfrm>
        </p:spPr>
        <p:txBody>
          <a:bodyPr/>
          <a:lstStyle/>
          <a:p>
            <a:pPr fontAlgn="auto">
              <a:spcAft>
                <a:spcPts val="0"/>
              </a:spcAft>
              <a:defRPr/>
            </a:pPr>
            <a:r>
              <a:rPr lang="en-US" sz="6600" dirty="0" smtClean="0">
                <a:latin typeface="Arial Unicode MS" pitchFamily="34" charset="-128"/>
              </a:rPr>
              <a:t>9/8/15 </a:t>
            </a:r>
            <a:r>
              <a:rPr lang="en-US" sz="6600" dirty="0">
                <a:latin typeface="Arial Unicode MS" pitchFamily="34" charset="-128"/>
              </a:rPr>
              <a:t>Agenda</a:t>
            </a:r>
          </a:p>
        </p:txBody>
      </p:sp>
      <p:sp>
        <p:nvSpPr>
          <p:cNvPr id="13315" name="Rectangle 3"/>
          <p:cNvSpPr>
            <a:spLocks noGrp="1" noChangeArrowheads="1"/>
          </p:cNvSpPr>
          <p:nvPr>
            <p:ph idx="1"/>
          </p:nvPr>
        </p:nvSpPr>
        <p:spPr>
          <a:xfrm>
            <a:off x="-76200" y="1219200"/>
            <a:ext cx="9220200" cy="5638800"/>
          </a:xfrm>
        </p:spPr>
        <p:txBody>
          <a:bodyPr/>
          <a:lstStyle/>
          <a:p>
            <a:pPr>
              <a:lnSpc>
                <a:spcPct val="90000"/>
              </a:lnSpc>
            </a:pPr>
            <a:r>
              <a:rPr lang="en-US" b="1" dirty="0" smtClean="0">
                <a:latin typeface="Arial Unicode MS" pitchFamily="34" charset="-128"/>
              </a:rPr>
              <a:t>Floral I - Careers Note Check</a:t>
            </a:r>
          </a:p>
          <a:p>
            <a:pPr lvl="1" eaLnBrk="1" hangingPunct="1">
              <a:lnSpc>
                <a:spcPct val="80000"/>
              </a:lnSpc>
              <a:defRPr/>
            </a:pPr>
            <a:r>
              <a:rPr lang="en-US" sz="2000" dirty="0" smtClean="0"/>
              <a:t>Power </a:t>
            </a:r>
            <a:r>
              <a:rPr lang="en-US" sz="2000" dirty="0"/>
              <a:t>Point Notes </a:t>
            </a:r>
            <a:r>
              <a:rPr lang="en-US" sz="2000" dirty="0" smtClean="0"/>
              <a:t>(Show </a:t>
            </a:r>
            <a:r>
              <a:rPr lang="en-US" sz="2000" dirty="0"/>
              <a:t>me the </a:t>
            </a:r>
            <a:r>
              <a:rPr lang="en-US" sz="2000" dirty="0" smtClean="0"/>
              <a:t>Money</a:t>
            </a:r>
            <a:r>
              <a:rPr lang="en-US" sz="2000" dirty="0"/>
              <a:t>)</a:t>
            </a:r>
          </a:p>
          <a:p>
            <a:pPr lvl="1" eaLnBrk="1" hangingPunct="1">
              <a:lnSpc>
                <a:spcPct val="80000"/>
              </a:lnSpc>
              <a:defRPr/>
            </a:pPr>
            <a:r>
              <a:rPr lang="en-US" sz="2000" dirty="0"/>
              <a:t>Floral Career Textbook Notes(reference and small text)</a:t>
            </a:r>
          </a:p>
          <a:p>
            <a:pPr lvl="1" eaLnBrk="1" hangingPunct="1">
              <a:lnSpc>
                <a:spcPct val="80000"/>
              </a:lnSpc>
              <a:defRPr/>
            </a:pPr>
            <a:r>
              <a:rPr lang="en-US" sz="2000" dirty="0" smtClean="0"/>
              <a:t>Flower Shop Rough </a:t>
            </a:r>
            <a:r>
              <a:rPr lang="en-US" sz="2000" dirty="0"/>
              <a:t>draft Description </a:t>
            </a:r>
            <a:r>
              <a:rPr lang="en-US" sz="2000" dirty="0" smtClean="0"/>
              <a:t>&amp; </a:t>
            </a:r>
            <a:r>
              <a:rPr lang="en-US" sz="2000" dirty="0"/>
              <a:t>reviews</a:t>
            </a:r>
          </a:p>
          <a:p>
            <a:pPr lvl="1" eaLnBrk="1" hangingPunct="1">
              <a:lnSpc>
                <a:spcPct val="80000"/>
              </a:lnSpc>
              <a:defRPr/>
            </a:pPr>
            <a:r>
              <a:rPr lang="en-US" sz="2000" dirty="0" smtClean="0"/>
              <a:t>Nursery Text Book Career Facts (2 each for 15 careers &amp; Flower </a:t>
            </a:r>
            <a:r>
              <a:rPr lang="en-US" sz="2000" dirty="0"/>
              <a:t>Production List</a:t>
            </a:r>
          </a:p>
          <a:p>
            <a:pPr lvl="1" eaLnBrk="1" hangingPunct="1">
              <a:lnSpc>
                <a:spcPct val="80000"/>
              </a:lnSpc>
              <a:defRPr/>
            </a:pPr>
            <a:r>
              <a:rPr lang="en-US" sz="2000" dirty="0"/>
              <a:t>Highlight Notes</a:t>
            </a:r>
            <a:endParaRPr lang="en-US" b="1" dirty="0" smtClean="0">
              <a:latin typeface="Arial Unicode MS" pitchFamily="34" charset="-128"/>
            </a:endParaRPr>
          </a:p>
          <a:p>
            <a:pPr>
              <a:lnSpc>
                <a:spcPct val="90000"/>
              </a:lnSpc>
            </a:pPr>
            <a:r>
              <a:rPr lang="en-US" b="1" dirty="0" smtClean="0">
                <a:latin typeface="Arial Unicode MS" pitchFamily="34" charset="-128"/>
              </a:rPr>
              <a:t>Warm Up –list 5 types of Floral Shops</a:t>
            </a:r>
          </a:p>
          <a:p>
            <a:pPr>
              <a:lnSpc>
                <a:spcPct val="90000"/>
              </a:lnSpc>
            </a:pPr>
            <a:r>
              <a:rPr lang="en-US" sz="1400" dirty="0" smtClean="0">
                <a:latin typeface="Arial Unicode MS" pitchFamily="34" charset="-128"/>
              </a:rPr>
              <a:t>Floral I – Text Book; Unit 1, Page 1-10 Define </a:t>
            </a:r>
            <a:r>
              <a:rPr lang="en-US" sz="1400" dirty="0">
                <a:latin typeface="Arial Unicode MS" pitchFamily="34" charset="-128"/>
              </a:rPr>
              <a:t> </a:t>
            </a:r>
            <a:r>
              <a:rPr lang="en-US" sz="1400" dirty="0" smtClean="0">
                <a:latin typeface="Arial Unicode MS" pitchFamily="34" charset="-128"/>
              </a:rPr>
              <a:t>jobs in bold.</a:t>
            </a:r>
          </a:p>
          <a:p>
            <a:pPr>
              <a:lnSpc>
                <a:spcPct val="90000"/>
              </a:lnSpc>
            </a:pPr>
            <a:r>
              <a:rPr lang="en-US" sz="1400" dirty="0" smtClean="0">
                <a:latin typeface="Arial Unicode MS" pitchFamily="34" charset="-128"/>
              </a:rPr>
              <a:t>Include Fig. 1-2</a:t>
            </a:r>
          </a:p>
          <a:p>
            <a:r>
              <a:rPr lang="en-US" sz="1400" dirty="0"/>
              <a:t>Reference Text Book Unit 21 – </a:t>
            </a:r>
            <a:r>
              <a:rPr lang="en-US" sz="1400" dirty="0" smtClean="0"/>
              <a:t>pg. </a:t>
            </a:r>
            <a:r>
              <a:rPr lang="en-US" sz="1400" dirty="0"/>
              <a:t>401-407 </a:t>
            </a:r>
            <a:r>
              <a:rPr lang="en-US" sz="1400" dirty="0" smtClean="0"/>
              <a:t> Shops &amp; Locations</a:t>
            </a:r>
            <a:endParaRPr lang="en-US" sz="1400" dirty="0"/>
          </a:p>
          <a:p>
            <a:pPr lvl="1"/>
            <a:r>
              <a:rPr lang="en-US" sz="1400" dirty="0"/>
              <a:t>Define </a:t>
            </a:r>
            <a:r>
              <a:rPr lang="en-US" sz="1400" dirty="0" smtClean="0"/>
              <a:t>terms…</a:t>
            </a:r>
            <a:r>
              <a:rPr lang="en-US" sz="1400" dirty="0"/>
              <a:t> </a:t>
            </a:r>
            <a:r>
              <a:rPr lang="en-US" sz="1400" dirty="0" smtClean="0"/>
              <a:t>Full </a:t>
            </a:r>
            <a:r>
              <a:rPr lang="en-US" sz="1400" dirty="0"/>
              <a:t>Service, Specialty, Limited-Service, Flower Merchandiser, Free-Standing, Strip-Center, Shopping Mall, Business Complex, Downtown, Floral Dept. </a:t>
            </a:r>
          </a:p>
          <a:p>
            <a:pPr>
              <a:lnSpc>
                <a:spcPct val="90000"/>
              </a:lnSpc>
            </a:pPr>
            <a:r>
              <a:rPr lang="en-US" sz="1400" dirty="0" smtClean="0">
                <a:latin typeface="Arial Unicode MS" pitchFamily="34" charset="-128"/>
              </a:rPr>
              <a:t>Reference Text 408-414, Present Flower Shop Parts</a:t>
            </a:r>
          </a:p>
          <a:p>
            <a:pPr>
              <a:lnSpc>
                <a:spcPct val="90000"/>
              </a:lnSpc>
            </a:pPr>
            <a:r>
              <a:rPr lang="en-US" sz="3200" b="1" dirty="0" smtClean="0">
                <a:latin typeface="Arial Unicode MS" pitchFamily="34" charset="-128"/>
              </a:rPr>
              <a:t>Flower Shop Rubric: Floor Plan</a:t>
            </a:r>
          </a:p>
          <a:p>
            <a:pPr>
              <a:lnSpc>
                <a:spcPct val="90000"/>
              </a:lnSpc>
            </a:pPr>
            <a:r>
              <a:rPr lang="en-US" sz="3200" b="1" dirty="0" smtClean="0">
                <a:latin typeface="Arial Unicode MS" pitchFamily="34" charset="-128"/>
              </a:rPr>
              <a:t>Floral II –  Record Book check tomorrow - </a:t>
            </a:r>
            <a:endParaRPr lang="en-US" sz="3200" b="1" dirty="0">
              <a:latin typeface="Arial Unicode MS" pitchFamily="34" charset="-128"/>
            </a:endParaRPr>
          </a:p>
          <a:p>
            <a:pPr>
              <a:lnSpc>
                <a:spcPct val="90000"/>
              </a:lnSpc>
            </a:pPr>
            <a:r>
              <a:rPr lang="en-US" sz="3200" b="1" dirty="0" smtClean="0">
                <a:latin typeface="Arial Unicode MS" pitchFamily="34" charset="-128"/>
              </a:rPr>
              <a:t>Inventory Sheets for all Cabinets</a:t>
            </a:r>
          </a:p>
          <a:p>
            <a:pPr>
              <a:lnSpc>
                <a:spcPct val="90000"/>
              </a:lnSpc>
            </a:pPr>
            <a:r>
              <a:rPr lang="en-US" sz="3200" b="1" dirty="0" smtClean="0">
                <a:latin typeface="Arial Unicode MS" pitchFamily="34" charset="-128"/>
              </a:rPr>
              <a:t>EH – Check Name Quiz, Collect Apps &amp; GTG</a:t>
            </a:r>
          </a:p>
          <a:p>
            <a:endParaRPr lang="en-US" sz="3200" b="1" dirty="0" smtClean="0"/>
          </a:p>
          <a:p>
            <a:endParaRPr lang="en-US" sz="2400" b="1" dirty="0" smtClean="0"/>
          </a:p>
        </p:txBody>
      </p:sp>
    </p:spTree>
    <p:extLst>
      <p:ext uri="{BB962C8B-B14F-4D97-AF65-F5344CB8AC3E}">
        <p14:creationId xmlns:p14="http://schemas.microsoft.com/office/powerpoint/2010/main" val="19486540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838200"/>
          </a:xfrm>
        </p:spPr>
        <p:txBody>
          <a:bodyPr>
            <a:normAutofit fontScale="90000"/>
          </a:bodyPr>
          <a:lstStyle/>
          <a:p>
            <a:pPr eaLnBrk="1" hangingPunct="1">
              <a:defRPr/>
            </a:pPr>
            <a:r>
              <a:rPr lang="en-US" sz="8000" dirty="0" smtClean="0"/>
              <a:t>9/9/15 Agenda</a:t>
            </a:r>
          </a:p>
        </p:txBody>
      </p:sp>
      <p:sp>
        <p:nvSpPr>
          <p:cNvPr id="60419" name="Rectangle 3"/>
          <p:cNvSpPr>
            <a:spLocks noGrp="1" noChangeArrowheads="1"/>
          </p:cNvSpPr>
          <p:nvPr>
            <p:ph type="body" idx="1"/>
          </p:nvPr>
        </p:nvSpPr>
        <p:spPr>
          <a:xfrm>
            <a:off x="0" y="685800"/>
            <a:ext cx="9144000" cy="6019800"/>
          </a:xfrm>
        </p:spPr>
        <p:txBody>
          <a:bodyPr/>
          <a:lstStyle/>
          <a:p>
            <a:pPr>
              <a:lnSpc>
                <a:spcPct val="90000"/>
              </a:lnSpc>
            </a:pPr>
            <a:r>
              <a:rPr lang="en-US" sz="2400" dirty="0" smtClean="0"/>
              <a:t>Floral I – </a:t>
            </a:r>
            <a:r>
              <a:rPr lang="en-US" sz="3200" b="1" dirty="0" smtClean="0">
                <a:latin typeface="Arial Unicode MS" pitchFamily="34" charset="-128"/>
              </a:rPr>
              <a:t>Flower </a:t>
            </a:r>
            <a:r>
              <a:rPr lang="en-US" sz="3200" b="1" dirty="0">
                <a:latin typeface="Arial Unicode MS" pitchFamily="34" charset="-128"/>
              </a:rPr>
              <a:t>Shop Rubric: Stapled on Top</a:t>
            </a:r>
          </a:p>
          <a:p>
            <a:pPr lvl="1">
              <a:lnSpc>
                <a:spcPct val="90000"/>
              </a:lnSpc>
            </a:pPr>
            <a:r>
              <a:rPr lang="en-US" b="1" dirty="0">
                <a:latin typeface="Arial Unicode MS" pitchFamily="34" charset="-128"/>
              </a:rPr>
              <a:t>Write note at bottom about email</a:t>
            </a:r>
            <a:r>
              <a:rPr lang="en-US" b="1" dirty="0" smtClean="0">
                <a:latin typeface="Arial Unicode MS" pitchFamily="34" charset="-128"/>
              </a:rPr>
              <a:t>.</a:t>
            </a:r>
            <a:endParaRPr lang="en-US" sz="2400" dirty="0" smtClean="0"/>
          </a:p>
          <a:p>
            <a:pPr lvl="1" eaLnBrk="1" hangingPunct="1">
              <a:lnSpc>
                <a:spcPct val="80000"/>
              </a:lnSpc>
              <a:defRPr/>
            </a:pPr>
            <a:r>
              <a:rPr lang="en-US" sz="2000" dirty="0" smtClean="0"/>
              <a:t>Rubric on Top</a:t>
            </a:r>
          </a:p>
          <a:p>
            <a:pPr lvl="1" eaLnBrk="1" hangingPunct="1">
              <a:lnSpc>
                <a:spcPct val="80000"/>
              </a:lnSpc>
              <a:defRPr/>
            </a:pPr>
            <a:r>
              <a:rPr lang="en-US" sz="2000" dirty="0" smtClean="0"/>
              <a:t>Description</a:t>
            </a:r>
          </a:p>
          <a:p>
            <a:pPr lvl="1" eaLnBrk="1" hangingPunct="1">
              <a:lnSpc>
                <a:spcPct val="80000"/>
              </a:lnSpc>
              <a:defRPr/>
            </a:pPr>
            <a:r>
              <a:rPr lang="en-US" sz="2000" dirty="0" smtClean="0"/>
              <a:t>Business Card/Letter Head</a:t>
            </a:r>
          </a:p>
          <a:p>
            <a:pPr lvl="1" eaLnBrk="1" hangingPunct="1">
              <a:lnSpc>
                <a:spcPct val="80000"/>
              </a:lnSpc>
              <a:defRPr/>
            </a:pPr>
            <a:r>
              <a:rPr lang="en-US" sz="2000" dirty="0" smtClean="0"/>
              <a:t>Shop Sign</a:t>
            </a:r>
          </a:p>
          <a:p>
            <a:pPr lvl="1" eaLnBrk="1" hangingPunct="1">
              <a:lnSpc>
                <a:spcPct val="80000"/>
              </a:lnSpc>
              <a:defRPr/>
            </a:pPr>
            <a:r>
              <a:rPr lang="en-US" sz="2000" dirty="0" smtClean="0"/>
              <a:t>Floor Plan</a:t>
            </a:r>
          </a:p>
          <a:p>
            <a:pPr lvl="1" eaLnBrk="1" hangingPunct="1">
              <a:lnSpc>
                <a:spcPct val="80000"/>
              </a:lnSpc>
              <a:defRPr/>
            </a:pPr>
            <a:r>
              <a:rPr lang="en-US" sz="2400" dirty="0" smtClean="0"/>
              <a:t>Present Flower Shop Projects for extra points</a:t>
            </a:r>
          </a:p>
          <a:p>
            <a:pPr eaLnBrk="1" hangingPunct="1">
              <a:lnSpc>
                <a:spcPct val="80000"/>
              </a:lnSpc>
              <a:defRPr/>
            </a:pPr>
            <a:r>
              <a:rPr lang="en-US" sz="2400" dirty="0" smtClean="0"/>
              <a:t>Steps </a:t>
            </a:r>
            <a:r>
              <a:rPr lang="en-US" sz="2400" dirty="0"/>
              <a:t>of Flower Production </a:t>
            </a:r>
            <a:r>
              <a:rPr lang="en-US" sz="2400" dirty="0" smtClean="0"/>
              <a:t>list &amp; top Commodities</a:t>
            </a:r>
            <a:endParaRPr lang="en-US" sz="2400" dirty="0"/>
          </a:p>
          <a:p>
            <a:pPr eaLnBrk="1" hangingPunct="1">
              <a:lnSpc>
                <a:spcPct val="80000"/>
              </a:lnSpc>
              <a:defRPr/>
            </a:pPr>
            <a:r>
              <a:rPr lang="en-US" sz="2400" dirty="0" smtClean="0"/>
              <a:t>Organize Notes for binder check</a:t>
            </a:r>
          </a:p>
          <a:p>
            <a:pPr lvl="1" eaLnBrk="1" hangingPunct="1">
              <a:lnSpc>
                <a:spcPct val="80000"/>
              </a:lnSpc>
              <a:defRPr/>
            </a:pPr>
            <a:r>
              <a:rPr lang="en-US" sz="2000" dirty="0" smtClean="0"/>
              <a:t>Power Point Notes (show me the money)</a:t>
            </a:r>
          </a:p>
          <a:p>
            <a:pPr lvl="1" eaLnBrk="1" hangingPunct="1">
              <a:lnSpc>
                <a:spcPct val="80000"/>
              </a:lnSpc>
              <a:defRPr/>
            </a:pPr>
            <a:r>
              <a:rPr lang="en-US" sz="2000" dirty="0" smtClean="0"/>
              <a:t>Floral Career Textbook Notes(reference and small text)</a:t>
            </a:r>
          </a:p>
          <a:p>
            <a:pPr lvl="1" eaLnBrk="1" hangingPunct="1">
              <a:lnSpc>
                <a:spcPct val="80000"/>
              </a:lnSpc>
              <a:defRPr/>
            </a:pPr>
            <a:r>
              <a:rPr lang="en-US" sz="2000" dirty="0" smtClean="0"/>
              <a:t>Nursery, landscape, floral career – 2 facts each</a:t>
            </a:r>
          </a:p>
          <a:p>
            <a:pPr lvl="1" eaLnBrk="1" hangingPunct="1">
              <a:lnSpc>
                <a:spcPct val="80000"/>
              </a:lnSpc>
              <a:defRPr/>
            </a:pPr>
            <a:r>
              <a:rPr lang="en-US" sz="2000" dirty="0" smtClean="0"/>
              <a:t>Rough draft Description  &amp; reviews</a:t>
            </a:r>
          </a:p>
          <a:p>
            <a:pPr lvl="1" eaLnBrk="1" hangingPunct="1">
              <a:lnSpc>
                <a:spcPct val="80000"/>
              </a:lnSpc>
              <a:defRPr/>
            </a:pPr>
            <a:r>
              <a:rPr lang="en-US" sz="2000" dirty="0" smtClean="0"/>
              <a:t>Flower Production List</a:t>
            </a:r>
          </a:p>
          <a:p>
            <a:pPr lvl="1" eaLnBrk="1" hangingPunct="1">
              <a:lnSpc>
                <a:spcPct val="80000"/>
              </a:lnSpc>
              <a:defRPr/>
            </a:pPr>
            <a:r>
              <a:rPr lang="en-US" sz="2000" dirty="0" smtClean="0"/>
              <a:t>Highlight Notes </a:t>
            </a:r>
          </a:p>
          <a:p>
            <a:pPr>
              <a:lnSpc>
                <a:spcPct val="80000"/>
              </a:lnSpc>
              <a:defRPr/>
            </a:pPr>
            <a:r>
              <a:rPr lang="en-US" sz="2400" dirty="0" smtClean="0"/>
              <a:t>Floral 2 – Garden</a:t>
            </a:r>
          </a:p>
          <a:p>
            <a:pPr>
              <a:lnSpc>
                <a:spcPct val="80000"/>
              </a:lnSpc>
              <a:defRPr/>
            </a:pPr>
            <a:r>
              <a:rPr lang="en-US" sz="2400" dirty="0" smtClean="0"/>
              <a:t>Record Book ;Placement agreements </a:t>
            </a:r>
            <a:endParaRPr lang="en-US" sz="2000" b="1" dirty="0"/>
          </a:p>
          <a:p>
            <a:pPr eaLnBrk="1" hangingPunct="1">
              <a:lnSpc>
                <a:spcPct val="80000"/>
              </a:lnSpc>
              <a:defRPr/>
            </a:pPr>
            <a:endParaRPr lang="en-US" sz="2000" dirty="0" smtClean="0"/>
          </a:p>
        </p:txBody>
      </p:sp>
    </p:spTree>
    <p:extLst>
      <p:ext uri="{BB962C8B-B14F-4D97-AF65-F5344CB8AC3E}">
        <p14:creationId xmlns:p14="http://schemas.microsoft.com/office/powerpoint/2010/main" val="24090194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fontAlgn="auto">
              <a:spcAft>
                <a:spcPts val="0"/>
              </a:spcAft>
              <a:defRPr/>
            </a:pPr>
            <a:r>
              <a:rPr lang="en-US" dirty="0">
                <a:latin typeface="Arial Unicode MS" pitchFamily="34" charset="-128"/>
              </a:rPr>
              <a:t>Right Brain or Right Foot??</a:t>
            </a:r>
          </a:p>
        </p:txBody>
      </p:sp>
      <p:sp>
        <p:nvSpPr>
          <p:cNvPr id="14339" name="Rectangle 3"/>
          <p:cNvSpPr>
            <a:spLocks noGrp="1" noChangeArrowheads="1"/>
          </p:cNvSpPr>
          <p:nvPr>
            <p:ph idx="1"/>
          </p:nvPr>
        </p:nvSpPr>
        <p:spPr/>
        <p:txBody>
          <a:bodyPr/>
          <a:lstStyle/>
          <a:p>
            <a:pPr marL="609600" indent="-609600"/>
            <a:r>
              <a:rPr lang="en-US" sz="2400" b="1" u="sng" dirty="0" smtClean="0"/>
              <a:t>How Smart is Your Right Foot?</a:t>
            </a:r>
          </a:p>
          <a:p>
            <a:pPr marL="609600" indent="-609600">
              <a:buFontTx/>
              <a:buNone/>
            </a:pPr>
            <a:r>
              <a:rPr lang="en-US" sz="2400" b="1" u="sng" dirty="0" smtClean="0"/>
              <a:t>       </a:t>
            </a:r>
          </a:p>
          <a:p>
            <a:pPr marL="1752600" lvl="3" indent="-381000">
              <a:buFontTx/>
              <a:buAutoNum type="arabicPeriod"/>
            </a:pPr>
            <a:r>
              <a:rPr lang="en-US" b="1" dirty="0" smtClean="0"/>
              <a:t>While sitting at your desk , lift your right foot off the floor and make clockwise circles</a:t>
            </a:r>
          </a:p>
          <a:p>
            <a:pPr marL="1752600" lvl="3" indent="-381000">
              <a:buFontTx/>
              <a:buNone/>
            </a:pPr>
            <a:endParaRPr lang="en-US" sz="1600" b="1" u="sng" dirty="0" smtClean="0"/>
          </a:p>
          <a:p>
            <a:pPr marL="1752600" lvl="3" indent="-381000">
              <a:buFontTx/>
              <a:buAutoNum type="arabicPeriod" startAt="2"/>
            </a:pPr>
            <a:r>
              <a:rPr lang="en-US" b="1" dirty="0" smtClean="0"/>
              <a:t>Now, while doing this, draw the number 6 in the air with your right hand.</a:t>
            </a:r>
          </a:p>
          <a:p>
            <a:pPr marL="1752600" lvl="3" indent="-381000">
              <a:buFontTx/>
              <a:buNone/>
            </a:pPr>
            <a:endParaRPr lang="en-US" sz="1600" b="1" u="sng" dirty="0" smtClean="0"/>
          </a:p>
          <a:p>
            <a:pPr marL="1752600" lvl="3" indent="-381000">
              <a:buFontTx/>
              <a:buNone/>
            </a:pPr>
            <a:r>
              <a:rPr lang="en-US" b="1" dirty="0" smtClean="0"/>
              <a:t>3. What did your foot do???? This request confuses your mind. Keep trying over and over again to see if you can outsmart your foot.</a:t>
            </a:r>
            <a:r>
              <a:rPr lang="en-US" sz="1600" b="1" u="sng" dirty="0" smtClean="0"/>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Floral Shops</a:t>
            </a:r>
            <a:endParaRPr lang="en-US" dirty="0"/>
          </a:p>
        </p:txBody>
      </p:sp>
      <p:sp>
        <p:nvSpPr>
          <p:cNvPr id="3" name="Subtitle 2"/>
          <p:cNvSpPr>
            <a:spLocks noGrp="1"/>
          </p:cNvSpPr>
          <p:nvPr>
            <p:ph type="subTitle" idx="4294967295"/>
          </p:nvPr>
        </p:nvSpPr>
        <p:spPr>
          <a:xfrm>
            <a:off x="0" y="990600"/>
            <a:ext cx="8991600" cy="5867400"/>
          </a:xfrm>
        </p:spPr>
        <p:txBody>
          <a:bodyPr>
            <a:normAutofit fontScale="85000" lnSpcReduction="10000"/>
          </a:bodyPr>
          <a:lstStyle/>
          <a:p>
            <a:r>
              <a:rPr lang="en-US" dirty="0" smtClean="0">
                <a:latin typeface="Times New Roman" pitchFamily="18" charset="0"/>
                <a:cs typeface="Times New Roman" pitchFamily="18" charset="0"/>
              </a:rPr>
              <a:t>Full-service – All services; events, gifts, plants &amp; flowers</a:t>
            </a:r>
          </a:p>
          <a:p>
            <a:r>
              <a:rPr lang="en-US" dirty="0" smtClean="0">
                <a:latin typeface="Times New Roman" pitchFamily="18" charset="0"/>
                <a:cs typeface="Times New Roman" pitchFamily="18" charset="0"/>
              </a:rPr>
              <a:t>Specialty– Just Weddings or Parties (Large Events)</a:t>
            </a:r>
          </a:p>
          <a:p>
            <a:r>
              <a:rPr lang="en-US" dirty="0" smtClean="0">
                <a:latin typeface="Times New Roman" pitchFamily="18" charset="0"/>
                <a:cs typeface="Times New Roman" pitchFamily="18" charset="0"/>
              </a:rPr>
              <a:t>Limited-Service /Carriage Trade Shop – Elite clientele</a:t>
            </a:r>
          </a:p>
          <a:p>
            <a:r>
              <a:rPr lang="en-US" dirty="0" smtClean="0">
                <a:latin typeface="Times New Roman" pitchFamily="18" charset="0"/>
                <a:cs typeface="Times New Roman" pitchFamily="18" charset="0"/>
              </a:rPr>
              <a:t>Flower Merchandisers: Stem Shops - Mass </a:t>
            </a:r>
            <a:r>
              <a:rPr lang="en-US" dirty="0">
                <a:latin typeface="Times New Roman" pitchFamily="18" charset="0"/>
                <a:cs typeface="Times New Roman" pitchFamily="18" charset="0"/>
              </a:rPr>
              <a:t>Market Shop</a:t>
            </a:r>
          </a:p>
          <a:p>
            <a:r>
              <a:rPr lang="en-US" dirty="0">
                <a:latin typeface="Times New Roman" pitchFamily="18" charset="0"/>
                <a:cs typeface="Times New Roman" pitchFamily="18" charset="0"/>
              </a:rPr>
              <a:t>Mass Market </a:t>
            </a:r>
            <a:r>
              <a:rPr lang="en-US" dirty="0" smtClean="0">
                <a:latin typeface="Times New Roman" pitchFamily="18" charset="0"/>
                <a:cs typeface="Times New Roman" pitchFamily="18" charset="0"/>
              </a:rPr>
              <a:t>Shop/ Cash and Carry</a:t>
            </a:r>
          </a:p>
          <a:p>
            <a:r>
              <a:rPr lang="en-US" dirty="0" smtClean="0">
                <a:latin typeface="Times New Roman" pitchFamily="18" charset="0"/>
                <a:cs typeface="Times New Roman" pitchFamily="18" charset="0"/>
              </a:rPr>
              <a:t>Studio Operation – usually in a business complex</a:t>
            </a:r>
          </a:p>
          <a:p>
            <a:r>
              <a:rPr lang="en-US" dirty="0" smtClean="0">
                <a:latin typeface="Times New Roman" pitchFamily="18" charset="0"/>
                <a:cs typeface="Times New Roman" pitchFamily="18" charset="0"/>
              </a:rPr>
              <a:t>Wholesale Florists – No store front, phone order &amp; delivery</a:t>
            </a:r>
          </a:p>
          <a:p>
            <a:r>
              <a:rPr lang="en-US" dirty="0" smtClean="0">
                <a:latin typeface="Times New Roman" pitchFamily="18" charset="0"/>
                <a:cs typeface="Times New Roman" pitchFamily="18" charset="0"/>
              </a:rPr>
              <a:t>Locations</a:t>
            </a:r>
          </a:p>
          <a:p>
            <a:r>
              <a:rPr lang="en-US" dirty="0" smtClean="0">
                <a:latin typeface="Times New Roman" pitchFamily="18" charset="0"/>
                <a:cs typeface="Times New Roman" pitchFamily="18" charset="0"/>
              </a:rPr>
              <a:t>Free-Standing Flower Shop: Single Building with parking lot</a:t>
            </a:r>
          </a:p>
          <a:p>
            <a:r>
              <a:rPr lang="en-US" dirty="0" smtClean="0">
                <a:latin typeface="Times New Roman" pitchFamily="18" charset="0"/>
                <a:cs typeface="Times New Roman" pitchFamily="18" charset="0"/>
              </a:rPr>
              <a:t>Strip-Center Flower Shop: Multiple business with 1 lot</a:t>
            </a:r>
          </a:p>
          <a:p>
            <a:r>
              <a:rPr lang="en-US" dirty="0" smtClean="0">
                <a:latin typeface="Times New Roman" pitchFamily="18" charset="0"/>
                <a:cs typeface="Times New Roman" pitchFamily="18" charset="0"/>
              </a:rPr>
              <a:t>Shopping Mall: Many Shops Enclosed in 1 large building – 1 lot</a:t>
            </a:r>
          </a:p>
          <a:p>
            <a:r>
              <a:rPr lang="en-US" dirty="0" smtClean="0">
                <a:latin typeface="Times New Roman" pitchFamily="18" charset="0"/>
                <a:cs typeface="Times New Roman" pitchFamily="18" charset="0"/>
              </a:rPr>
              <a:t>Business Complex: High rise building </a:t>
            </a:r>
          </a:p>
          <a:p>
            <a:r>
              <a:rPr lang="en-US" dirty="0" smtClean="0">
                <a:latin typeface="Times New Roman" pitchFamily="18" charset="0"/>
                <a:cs typeface="Times New Roman" pitchFamily="18" charset="0"/>
              </a:rPr>
              <a:t>Downtown Location: In a building in the cities downtown </a:t>
            </a:r>
          </a:p>
          <a:p>
            <a:r>
              <a:rPr lang="en-US" dirty="0" smtClean="0">
                <a:latin typeface="Times New Roman" pitchFamily="18" charset="0"/>
                <a:cs typeface="Times New Roman" pitchFamily="18" charset="0"/>
              </a:rPr>
              <a:t>Floral Department: A smaller part of a large retail establishment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6600" dirty="0" smtClean="0"/>
              <a:t>Tape Wire Lesson</a:t>
            </a:r>
          </a:p>
        </p:txBody>
      </p:sp>
      <p:sp>
        <p:nvSpPr>
          <p:cNvPr id="40963" name="Rectangle 3"/>
          <p:cNvSpPr>
            <a:spLocks noGrp="1" noChangeArrowheads="1"/>
          </p:cNvSpPr>
          <p:nvPr>
            <p:ph type="body" idx="1"/>
          </p:nvPr>
        </p:nvSpPr>
        <p:spPr>
          <a:xfrm>
            <a:off x="457200" y="1219200"/>
            <a:ext cx="8229600" cy="5334000"/>
          </a:xfrm>
        </p:spPr>
        <p:txBody>
          <a:bodyPr/>
          <a:lstStyle/>
          <a:p>
            <a:pPr eaLnBrk="1" hangingPunct="1">
              <a:defRPr/>
            </a:pPr>
            <a:r>
              <a:rPr lang="en-US" sz="2800" dirty="0" smtClean="0"/>
              <a:t>Floral I Objective – Students will….</a:t>
            </a:r>
          </a:p>
          <a:p>
            <a:pPr lvl="1" eaLnBrk="1" hangingPunct="1">
              <a:defRPr/>
            </a:pPr>
            <a:r>
              <a:rPr lang="en-US" sz="2400" dirty="0" smtClean="0"/>
              <a:t>Safe Use of Tape and Wire.</a:t>
            </a:r>
          </a:p>
          <a:p>
            <a:pPr lvl="1" eaLnBrk="1" hangingPunct="1">
              <a:defRPr/>
            </a:pPr>
            <a:r>
              <a:rPr lang="en-US" sz="2400" dirty="0" smtClean="0"/>
              <a:t>Tape Wire to hold materials together.</a:t>
            </a:r>
          </a:p>
          <a:p>
            <a:pPr lvl="1" eaLnBrk="1" hangingPunct="1">
              <a:defRPr/>
            </a:pPr>
            <a:r>
              <a:rPr lang="en-US" sz="2400" dirty="0" smtClean="0"/>
              <a:t>Make a Tuzzy Muzzy in class.</a:t>
            </a:r>
          </a:p>
          <a:p>
            <a:pPr eaLnBrk="1" hangingPunct="1">
              <a:defRPr/>
            </a:pPr>
            <a:r>
              <a:rPr lang="en-US" dirty="0" smtClean="0"/>
              <a:t>Tape Wire – Use, Tools and Safety</a:t>
            </a:r>
          </a:p>
          <a:p>
            <a:pPr lvl="2" eaLnBrk="1" hangingPunct="1">
              <a:defRPr/>
            </a:pPr>
            <a:r>
              <a:rPr lang="en-US" dirty="0" smtClean="0"/>
              <a:t>Cover Wire</a:t>
            </a:r>
          </a:p>
          <a:p>
            <a:pPr lvl="2" eaLnBrk="1" hangingPunct="1">
              <a:defRPr/>
            </a:pPr>
            <a:r>
              <a:rPr lang="en-US" dirty="0" smtClean="0"/>
              <a:t>Extend Items</a:t>
            </a:r>
          </a:p>
          <a:p>
            <a:pPr lvl="2" eaLnBrk="1" hangingPunct="1">
              <a:defRPr/>
            </a:pPr>
            <a:r>
              <a:rPr lang="en-US" dirty="0" smtClean="0"/>
              <a:t>Hold things together</a:t>
            </a:r>
          </a:p>
          <a:p>
            <a:pPr lvl="2" eaLnBrk="1" hangingPunct="1">
              <a:defRPr/>
            </a:pPr>
            <a:r>
              <a:rPr lang="en-US" dirty="0" smtClean="0"/>
              <a:t>Change shape of things</a:t>
            </a:r>
          </a:p>
          <a:p>
            <a:pPr lvl="2" eaLnBrk="1" hangingPunct="1">
              <a:defRPr/>
            </a:pPr>
            <a:r>
              <a:rPr lang="en-US" dirty="0" smtClean="0"/>
              <a:t>Samples</a:t>
            </a:r>
          </a:p>
          <a:p>
            <a:pPr lvl="2" eaLnBrk="1" hangingPunct="1">
              <a:defRPr/>
            </a:pPr>
            <a:r>
              <a:rPr lang="en-US" dirty="0" smtClean="0"/>
              <a:t>Bring Candy on tomorrow</a:t>
            </a:r>
          </a:p>
          <a:p>
            <a:pPr lvl="2" eaLnBrk="1" hangingPunct="1">
              <a:defRPr/>
            </a:pPr>
            <a:endParaRPr lang="en-US" dirty="0" smtClean="0"/>
          </a:p>
        </p:txBody>
      </p:sp>
    </p:spTree>
    <p:extLst>
      <p:ext uri="{BB962C8B-B14F-4D97-AF65-F5344CB8AC3E}">
        <p14:creationId xmlns:p14="http://schemas.microsoft.com/office/powerpoint/2010/main" val="2186611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417638"/>
          </a:xfrm>
        </p:spPr>
        <p:txBody>
          <a:bodyPr>
            <a:normAutofit/>
          </a:bodyPr>
          <a:lstStyle/>
          <a:p>
            <a:pPr eaLnBrk="1" hangingPunct="1">
              <a:defRPr/>
            </a:pPr>
            <a:r>
              <a:rPr lang="en-US" sz="7200" dirty="0" smtClean="0"/>
              <a:t>Floral 1 Career Quiz</a:t>
            </a:r>
          </a:p>
        </p:txBody>
      </p:sp>
      <p:sp>
        <p:nvSpPr>
          <p:cNvPr id="13315" name="Rectangle 3"/>
          <p:cNvSpPr>
            <a:spLocks noGrp="1" noChangeArrowheads="1"/>
          </p:cNvSpPr>
          <p:nvPr>
            <p:ph type="body" idx="1"/>
          </p:nvPr>
        </p:nvSpPr>
        <p:spPr>
          <a:xfrm>
            <a:off x="0" y="1219200"/>
            <a:ext cx="9144000" cy="5638800"/>
          </a:xfrm>
        </p:spPr>
        <p:txBody>
          <a:bodyPr/>
          <a:lstStyle/>
          <a:p>
            <a:pPr marL="650875" indent="-514350" eaLnBrk="1" hangingPunct="1">
              <a:buFont typeface="+mj-lt"/>
              <a:buAutoNum type="arabicPeriod"/>
              <a:defRPr/>
            </a:pPr>
            <a:r>
              <a:rPr lang="en-US" sz="4000" dirty="0" smtClean="0"/>
              <a:t>List 2 careers from the Ag Horticulture  area.</a:t>
            </a:r>
          </a:p>
          <a:p>
            <a:pPr marL="650875" indent="-514350">
              <a:buFont typeface="+mj-lt"/>
              <a:buAutoNum type="arabicPeriod"/>
              <a:defRPr/>
            </a:pPr>
            <a:r>
              <a:rPr lang="en-US" sz="4000" dirty="0"/>
              <a:t>Logger or Tree Surgeon are in what </a:t>
            </a:r>
            <a:r>
              <a:rPr lang="en-US" sz="4000" dirty="0" smtClean="0"/>
              <a:t> Ag Career area</a:t>
            </a:r>
            <a:r>
              <a:rPr lang="en-US" sz="4000" dirty="0"/>
              <a:t>?</a:t>
            </a:r>
          </a:p>
          <a:p>
            <a:pPr marL="650875" indent="-514350">
              <a:buFont typeface="+mj-lt"/>
              <a:buAutoNum type="arabicPeriod"/>
              <a:defRPr/>
            </a:pPr>
            <a:r>
              <a:rPr lang="en-US" sz="4000" dirty="0"/>
              <a:t>List 2 different kinds of Flower Shops.</a:t>
            </a:r>
          </a:p>
          <a:p>
            <a:pPr marL="650875" indent="-514350" eaLnBrk="1" hangingPunct="1">
              <a:buFont typeface="+mj-lt"/>
              <a:buAutoNum type="arabicPeriod"/>
              <a:defRPr/>
            </a:pPr>
            <a:r>
              <a:rPr lang="en-US" sz="4000" dirty="0" smtClean="0"/>
              <a:t>List 2 locations a Flower Shop might be located.</a:t>
            </a:r>
          </a:p>
          <a:p>
            <a:pPr marL="650875" indent="-514350" eaLnBrk="1" hangingPunct="1">
              <a:buFont typeface="+mj-lt"/>
              <a:buAutoNum type="arabicPeriod"/>
              <a:defRPr/>
            </a:pPr>
            <a:r>
              <a:rPr lang="en-US" sz="4000" dirty="0" smtClean="0"/>
              <a:t>List 2 careers in the Floral Shop.</a:t>
            </a:r>
          </a:p>
          <a:p>
            <a:pPr marL="136525" indent="0" eaLnBrk="1" hangingPunct="1">
              <a:buNone/>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8699958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Autofit/>
          </a:bodyPr>
          <a:lstStyle/>
          <a:p>
            <a:r>
              <a:rPr lang="en-US" sz="7200" dirty="0" smtClean="0">
                <a:solidFill>
                  <a:schemeClr val="tx1"/>
                </a:solidFill>
                <a:latin typeface="Bradley Hand ITC" pitchFamily="66" charset="0"/>
              </a:rPr>
              <a:t>Flowers of the Month </a:t>
            </a:r>
            <a:endParaRPr lang="en-US" sz="7200" dirty="0">
              <a:solidFill>
                <a:schemeClr val="tx1"/>
              </a:solidFill>
              <a:latin typeface="Bradley Hand ITC" pitchFamily="66" charset="0"/>
            </a:endParaRPr>
          </a:p>
        </p:txBody>
      </p:sp>
      <p:sp>
        <p:nvSpPr>
          <p:cNvPr id="5" name="Content Placeholder 4"/>
          <p:cNvSpPr>
            <a:spLocks noGrp="1"/>
          </p:cNvSpPr>
          <p:nvPr>
            <p:ph sz="half" idx="2"/>
          </p:nvPr>
        </p:nvSpPr>
        <p:spPr>
          <a:xfrm>
            <a:off x="304800" y="1447800"/>
            <a:ext cx="4040188" cy="5105400"/>
          </a:xfrm>
        </p:spPr>
        <p:txBody>
          <a:bodyPr>
            <a:normAutofit lnSpcReduction="10000"/>
          </a:bodyPr>
          <a:lstStyle/>
          <a:p>
            <a:r>
              <a:rPr lang="en-US" sz="4000" dirty="0" smtClean="0">
                <a:latin typeface="Freestyle Script" pitchFamily="66" charset="0"/>
              </a:rPr>
              <a:t>Tentative Delivery Dates </a:t>
            </a:r>
          </a:p>
          <a:p>
            <a:pPr marL="533400" indent="-533400">
              <a:lnSpc>
                <a:spcPct val="90000"/>
              </a:lnSpc>
              <a:buFontTx/>
              <a:buAutoNum type="arabicPeriod"/>
            </a:pPr>
            <a:r>
              <a:rPr lang="en-US" sz="2000" b="1" dirty="0" smtClean="0">
                <a:latin typeface="Arial Unicode MS" pitchFamily="34" charset="-128"/>
              </a:rPr>
              <a:t>September 13</a:t>
            </a:r>
          </a:p>
          <a:p>
            <a:pPr marL="533400" indent="-533400">
              <a:lnSpc>
                <a:spcPct val="90000"/>
              </a:lnSpc>
              <a:buFontTx/>
              <a:buAutoNum type="arabicPeriod"/>
            </a:pPr>
            <a:r>
              <a:rPr lang="en-US" sz="2000" b="1" dirty="0" smtClean="0">
                <a:latin typeface="Arial Unicode MS" pitchFamily="34" charset="-128"/>
              </a:rPr>
              <a:t>October 18</a:t>
            </a:r>
          </a:p>
          <a:p>
            <a:pPr marL="533400" indent="-533400">
              <a:lnSpc>
                <a:spcPct val="90000"/>
              </a:lnSpc>
              <a:buFontTx/>
              <a:buAutoNum type="arabicPeriod"/>
            </a:pPr>
            <a:r>
              <a:rPr lang="en-US" sz="2000" b="1" dirty="0" smtClean="0">
                <a:latin typeface="Arial Unicode MS" pitchFamily="34" charset="-128"/>
              </a:rPr>
              <a:t>November 8</a:t>
            </a:r>
          </a:p>
          <a:p>
            <a:pPr marL="533400" indent="-533400">
              <a:lnSpc>
                <a:spcPct val="90000"/>
              </a:lnSpc>
              <a:buFontTx/>
              <a:buAutoNum type="arabicPeriod"/>
            </a:pPr>
            <a:r>
              <a:rPr lang="en-US" sz="2000" b="1" dirty="0" smtClean="0">
                <a:latin typeface="Arial Unicode MS" pitchFamily="34" charset="-128"/>
              </a:rPr>
              <a:t>December 6</a:t>
            </a:r>
          </a:p>
          <a:p>
            <a:pPr marL="533400" indent="-533400">
              <a:lnSpc>
                <a:spcPct val="90000"/>
              </a:lnSpc>
              <a:buFontTx/>
              <a:buAutoNum type="arabicPeriod"/>
            </a:pPr>
            <a:r>
              <a:rPr lang="en-US" sz="2000" b="1" dirty="0" smtClean="0">
                <a:latin typeface="Arial Unicode MS" pitchFamily="34" charset="-128"/>
              </a:rPr>
              <a:t>January 10</a:t>
            </a:r>
          </a:p>
          <a:p>
            <a:pPr marL="533400" indent="-533400">
              <a:lnSpc>
                <a:spcPct val="90000"/>
              </a:lnSpc>
              <a:buFontTx/>
              <a:buAutoNum type="arabicPeriod"/>
            </a:pPr>
            <a:r>
              <a:rPr lang="en-US" sz="2000" b="1" dirty="0" smtClean="0">
                <a:latin typeface="Arial Unicode MS" pitchFamily="34" charset="-128"/>
              </a:rPr>
              <a:t>February 7</a:t>
            </a:r>
          </a:p>
          <a:p>
            <a:pPr marL="533400" indent="-533400">
              <a:lnSpc>
                <a:spcPct val="90000"/>
              </a:lnSpc>
              <a:buFontTx/>
              <a:buAutoNum type="arabicPeriod"/>
            </a:pPr>
            <a:r>
              <a:rPr lang="en-US" sz="2000" b="1" dirty="0" smtClean="0">
                <a:latin typeface="Arial Unicode MS" pitchFamily="34" charset="-128"/>
              </a:rPr>
              <a:t>March 13</a:t>
            </a:r>
          </a:p>
          <a:p>
            <a:pPr marL="533400" indent="-533400">
              <a:lnSpc>
                <a:spcPct val="90000"/>
              </a:lnSpc>
              <a:buFontTx/>
              <a:buAutoNum type="arabicPeriod"/>
            </a:pPr>
            <a:r>
              <a:rPr lang="en-US" sz="2000" b="1" dirty="0" smtClean="0">
                <a:latin typeface="Arial Unicode MS" pitchFamily="34" charset="-128"/>
              </a:rPr>
              <a:t>April 17</a:t>
            </a:r>
          </a:p>
          <a:p>
            <a:pPr marL="533400" indent="-533400">
              <a:lnSpc>
                <a:spcPct val="90000"/>
              </a:lnSpc>
              <a:buFontTx/>
              <a:buAutoNum type="arabicPeriod"/>
            </a:pPr>
            <a:r>
              <a:rPr lang="en-US" sz="2000" b="1" dirty="0" smtClean="0">
                <a:latin typeface="Arial Unicode MS" pitchFamily="34" charset="-128"/>
              </a:rPr>
              <a:t>May 22</a:t>
            </a:r>
          </a:p>
          <a:p>
            <a:pPr lvl="1">
              <a:buNone/>
            </a:pPr>
            <a:r>
              <a:rPr lang="en-US" sz="1800" b="1" dirty="0" smtClean="0"/>
              <a:t>*Delivered To West High Class Rooms  on same day.</a:t>
            </a:r>
          </a:p>
          <a:p>
            <a:pPr lvl="1">
              <a:buNone/>
            </a:pPr>
            <a:r>
              <a:rPr lang="en-US" sz="1800" b="1" dirty="0" smtClean="0"/>
              <a:t>*Secret Pal options available.</a:t>
            </a:r>
          </a:p>
        </p:txBody>
      </p:sp>
      <p:sp>
        <p:nvSpPr>
          <p:cNvPr id="9" name="Content Placeholder 7"/>
          <p:cNvSpPr txBox="1">
            <a:spLocks/>
          </p:cNvSpPr>
          <p:nvPr/>
        </p:nvSpPr>
        <p:spPr>
          <a:xfrm>
            <a:off x="4191000" y="1447800"/>
            <a:ext cx="4648200" cy="10668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$ 75.00 per year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$ 40.00 per Semester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Contact</a:t>
            </a:r>
            <a:r>
              <a:rPr kumimoji="0" lang="en-US" sz="2000" b="0" i="0" u="none" strike="noStrike" kern="1200" cap="none" spc="0" normalizeH="0" noProof="0" dirty="0" smtClean="0">
                <a:ln>
                  <a:noFill/>
                </a:ln>
                <a:effectLst/>
                <a:uLnTx/>
                <a:uFillTx/>
                <a:latin typeface="+mn-lt"/>
                <a:ea typeface="+mn-ea"/>
                <a:cs typeface="+mn-cs"/>
              </a:rPr>
              <a:t> </a:t>
            </a:r>
            <a:r>
              <a:rPr kumimoji="0" lang="en-US" sz="2000" b="0" i="0" u="none" strike="noStrike" kern="1200" cap="none" spc="0" normalizeH="0" noProof="0" dirty="0" smtClean="0">
                <a:ln>
                  <a:noFill/>
                </a:ln>
                <a:effectLst/>
                <a:uLnTx/>
                <a:uFillTx/>
                <a:latin typeface="+mn-lt"/>
                <a:ea typeface="+mn-ea"/>
                <a:cs typeface="+mn-cs"/>
                <a:hlinkClick r:id="rId2"/>
              </a:rPr>
              <a:t>mhepner@tusd.net</a:t>
            </a:r>
            <a:r>
              <a:rPr kumimoji="0" lang="en-US" sz="2000" b="0" i="0" u="none" strike="noStrike" kern="1200" cap="none" spc="0" normalizeH="0" noProof="0" dirty="0" smtClean="0">
                <a:ln>
                  <a:noFill/>
                </a:ln>
                <a:effectLst/>
                <a:uLnTx/>
                <a:uFillTx/>
                <a:latin typeface="+mn-lt"/>
                <a:ea typeface="+mn-ea"/>
                <a:cs typeface="+mn-cs"/>
              </a:rPr>
              <a:t> to order today</a:t>
            </a:r>
            <a:endParaRPr kumimoji="0" lang="en-US" sz="2000" b="0" i="0" u="none" strike="noStrike" kern="1200" cap="none" spc="0" normalizeH="0" baseline="0" noProof="0" dirty="0" smtClean="0">
              <a:ln>
                <a:noFill/>
              </a:ln>
              <a:effectLst/>
              <a:uLnTx/>
              <a:uFillTx/>
              <a:latin typeface="+mn-lt"/>
              <a:ea typeface="+mn-ea"/>
              <a:cs typeface="+mn-cs"/>
            </a:endParaRPr>
          </a:p>
        </p:txBody>
      </p:sp>
      <p:pic>
        <p:nvPicPr>
          <p:cNvPr id="11266" name="Picture 2" descr="http://storkdeliveryofsantaclarita.com/yahoo_site_admin/assets/images/EV004-13.257142749_std.jpg"/>
          <p:cNvPicPr>
            <a:picLocks noChangeAspect="1" noChangeArrowheads="1"/>
          </p:cNvPicPr>
          <p:nvPr/>
        </p:nvPicPr>
        <p:blipFill>
          <a:blip r:embed="rId3" cstate="print"/>
          <a:srcRect/>
          <a:stretch>
            <a:fillRect/>
          </a:stretch>
        </p:blipFill>
        <p:spPr bwMode="auto">
          <a:xfrm>
            <a:off x="4495800" y="2667000"/>
            <a:ext cx="3933825" cy="3933825"/>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fontAlgn="auto">
              <a:spcAft>
                <a:spcPts val="0"/>
              </a:spcAft>
              <a:defRPr/>
            </a:pPr>
            <a:r>
              <a:rPr lang="en-US" sz="6600" dirty="0" smtClean="0">
                <a:latin typeface="Arial Unicode MS" pitchFamily="34" charset="-128"/>
              </a:rPr>
              <a:t>9/5-6/13 </a:t>
            </a:r>
            <a:r>
              <a:rPr lang="en-US" sz="6600" dirty="0">
                <a:latin typeface="Arial Unicode MS" pitchFamily="34" charset="-128"/>
              </a:rPr>
              <a:t>Agenda</a:t>
            </a:r>
          </a:p>
        </p:txBody>
      </p:sp>
      <p:sp>
        <p:nvSpPr>
          <p:cNvPr id="18435" name="Rectangle 3"/>
          <p:cNvSpPr>
            <a:spLocks noGrp="1" noChangeArrowheads="1"/>
          </p:cNvSpPr>
          <p:nvPr>
            <p:ph idx="1"/>
          </p:nvPr>
        </p:nvSpPr>
        <p:spPr>
          <a:xfrm>
            <a:off x="0" y="1600200"/>
            <a:ext cx="9144000" cy="4708525"/>
          </a:xfrm>
        </p:spPr>
        <p:txBody>
          <a:bodyPr/>
          <a:lstStyle/>
          <a:p>
            <a:r>
              <a:rPr lang="en-US" sz="2400" b="1" dirty="0" smtClean="0">
                <a:latin typeface="Arial Unicode MS" pitchFamily="34" charset="-128"/>
              </a:rPr>
              <a:t>Floral I - Career Unit – My Flower Shop</a:t>
            </a:r>
          </a:p>
          <a:p>
            <a:r>
              <a:rPr lang="en-US" sz="2400" b="1" dirty="0" smtClean="0">
                <a:latin typeface="Arial Unicode MS" pitchFamily="34" charset="-128"/>
              </a:rPr>
              <a:t>Warm up – 5 things you need in your shop floor plan</a:t>
            </a:r>
          </a:p>
          <a:p>
            <a:r>
              <a:rPr lang="en-US" sz="2400" b="1" dirty="0" smtClean="0">
                <a:latin typeface="Arial Unicode MS" pitchFamily="34" charset="-128"/>
              </a:rPr>
              <a:t>Flower Shop  Description – Final</a:t>
            </a:r>
          </a:p>
          <a:p>
            <a:r>
              <a:rPr lang="en-US" sz="2400" b="1" dirty="0" smtClean="0">
                <a:latin typeface="Arial Unicode MS" pitchFamily="34" charset="-128"/>
              </a:rPr>
              <a:t>Business Card/Letter Head - final</a:t>
            </a:r>
          </a:p>
          <a:p>
            <a:r>
              <a:rPr lang="en-US" sz="2400" b="1" dirty="0" smtClean="0">
                <a:latin typeface="Arial Unicode MS" pitchFamily="34" charset="-128"/>
              </a:rPr>
              <a:t>Shop Sign – final</a:t>
            </a:r>
          </a:p>
          <a:p>
            <a:r>
              <a:rPr lang="en-US" sz="2400" b="1" dirty="0" smtClean="0">
                <a:latin typeface="Arial Unicode MS" pitchFamily="34" charset="-128"/>
              </a:rPr>
              <a:t>Floor Plan - rough</a:t>
            </a:r>
            <a:endParaRPr lang="en-US" sz="2400" b="1" dirty="0">
              <a:latin typeface="Arial Unicode MS" pitchFamily="34" charset="-128"/>
            </a:endParaRPr>
          </a:p>
          <a:p>
            <a:r>
              <a:rPr lang="en-US" sz="2400" b="1" dirty="0" smtClean="0">
                <a:latin typeface="Arial Unicode MS" pitchFamily="34" charset="-128"/>
              </a:rPr>
              <a:t>Floral II - Finish new Job application, resume, cover letter, reference</a:t>
            </a:r>
          </a:p>
          <a:p>
            <a:r>
              <a:rPr lang="en-US" sz="2400" b="1" dirty="0" smtClean="0">
                <a:latin typeface="Arial Unicode MS" pitchFamily="34" charset="-128"/>
              </a:rPr>
              <a:t>HMF</a:t>
            </a:r>
          </a:p>
          <a:p>
            <a:r>
              <a:rPr lang="en-US" sz="2400" b="1" dirty="0" smtClean="0">
                <a:latin typeface="Arial Unicode MS" pitchFamily="34" charset="-128"/>
              </a:rPr>
              <a:t>Placement Agreement</a:t>
            </a:r>
          </a:p>
        </p:txBody>
      </p:sp>
    </p:spTree>
    <p:extLst>
      <p:ext uri="{BB962C8B-B14F-4D97-AF65-F5344CB8AC3E}">
        <p14:creationId xmlns:p14="http://schemas.microsoft.com/office/powerpoint/2010/main" val="5679256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fontAlgn="auto">
              <a:spcAft>
                <a:spcPts val="0"/>
              </a:spcAft>
              <a:defRPr/>
            </a:pPr>
            <a:r>
              <a:rPr lang="en-US" dirty="0">
                <a:latin typeface="Arial Unicode MS" pitchFamily="34" charset="-128"/>
              </a:rPr>
              <a:t>Record Book Placement Agreement</a:t>
            </a:r>
          </a:p>
        </p:txBody>
      </p:sp>
      <p:sp>
        <p:nvSpPr>
          <p:cNvPr id="22531" name="Rectangle 3"/>
          <p:cNvSpPr>
            <a:spLocks noGrp="1" noChangeArrowheads="1"/>
          </p:cNvSpPr>
          <p:nvPr>
            <p:ph idx="1"/>
          </p:nvPr>
        </p:nvSpPr>
        <p:spPr>
          <a:xfrm>
            <a:off x="457200" y="1524000"/>
            <a:ext cx="8229600" cy="5029200"/>
          </a:xfrm>
        </p:spPr>
        <p:txBody>
          <a:bodyPr/>
          <a:lstStyle/>
          <a:p>
            <a:r>
              <a:rPr lang="en-US" dirty="0" smtClean="0">
                <a:latin typeface="Arial Unicode MS" pitchFamily="34" charset="-128"/>
              </a:rPr>
              <a:t>#5 Students Will; Clean Shop, Process Flowers, Design Arrangements, Deliver Arrangements, Complete Advertising &amp; Sales for Flowers by the Month.</a:t>
            </a:r>
          </a:p>
          <a:p>
            <a:r>
              <a:rPr lang="en-US" dirty="0" smtClean="0">
                <a:latin typeface="Arial Unicode MS" pitchFamily="34" charset="-128"/>
              </a:rPr>
              <a:t>#6 Teacher Will; Train Students, Provide Materials, Arrange Sales, Consultation Presentations, Career Experience, &amp; 2 Arrangements Per year.</a:t>
            </a:r>
          </a:p>
          <a:p>
            <a:r>
              <a:rPr lang="en-US" dirty="0" smtClean="0">
                <a:latin typeface="Arial Unicode MS" pitchFamily="34" charset="-128"/>
              </a:rPr>
              <a:t>#7 Students Will Be; Punctual, Follow Directions, Practice Skills, &amp; Create A Portfolio of Work.</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52400"/>
            <a:ext cx="8229600" cy="1752600"/>
          </a:xfrm>
        </p:spPr>
        <p:txBody>
          <a:bodyPr/>
          <a:lstStyle/>
          <a:p>
            <a:pPr eaLnBrk="1" hangingPunct="1">
              <a:defRPr/>
            </a:pPr>
            <a:r>
              <a:rPr lang="en-US" sz="4000" dirty="0" smtClean="0"/>
              <a:t>Welcome to Back to School Night</a:t>
            </a:r>
            <a:br>
              <a:rPr lang="en-US" sz="4000" dirty="0" smtClean="0"/>
            </a:br>
            <a:r>
              <a:rPr lang="en-US" sz="3200" dirty="0" smtClean="0"/>
              <a:t>Mrs. Hepner 's Floriculture Class</a:t>
            </a:r>
          </a:p>
        </p:txBody>
      </p:sp>
      <p:sp>
        <p:nvSpPr>
          <p:cNvPr id="53251" name="Rectangle 3"/>
          <p:cNvSpPr>
            <a:spLocks noGrp="1" noChangeArrowheads="1"/>
          </p:cNvSpPr>
          <p:nvPr>
            <p:ph type="body" idx="1"/>
          </p:nvPr>
        </p:nvSpPr>
        <p:spPr>
          <a:xfrm>
            <a:off x="304800" y="1371600"/>
            <a:ext cx="8534400" cy="5486400"/>
          </a:xfrm>
        </p:spPr>
        <p:txBody>
          <a:bodyPr/>
          <a:lstStyle/>
          <a:p>
            <a:pPr eaLnBrk="1" hangingPunct="1">
              <a:defRPr/>
            </a:pPr>
            <a:r>
              <a:rPr lang="en-US" dirty="0" smtClean="0"/>
              <a:t>Introduction</a:t>
            </a:r>
          </a:p>
          <a:p>
            <a:pPr eaLnBrk="1" hangingPunct="1">
              <a:defRPr/>
            </a:pPr>
            <a:r>
              <a:rPr lang="en-US" dirty="0" smtClean="0"/>
              <a:t>Agenda &amp; Syllabus Review</a:t>
            </a:r>
          </a:p>
          <a:p>
            <a:pPr eaLnBrk="1" hangingPunct="1">
              <a:defRPr/>
            </a:pPr>
            <a:r>
              <a:rPr lang="en-US" dirty="0" smtClean="0"/>
              <a:t>Grades Posted</a:t>
            </a:r>
          </a:p>
          <a:p>
            <a:pPr eaLnBrk="1" hangingPunct="1">
              <a:defRPr/>
            </a:pPr>
            <a:r>
              <a:rPr lang="en-US" dirty="0" smtClean="0"/>
              <a:t>Upcoming FFA Events</a:t>
            </a:r>
          </a:p>
          <a:p>
            <a:pPr lvl="1" eaLnBrk="1" hangingPunct="1">
              <a:defRPr/>
            </a:pPr>
            <a:r>
              <a:rPr lang="en-US" dirty="0" smtClean="0"/>
              <a:t>9-14 FFA Meeting in P-12 @ 3:15pm</a:t>
            </a:r>
          </a:p>
          <a:p>
            <a:pPr lvl="1" eaLnBrk="1" hangingPunct="1">
              <a:defRPr/>
            </a:pPr>
            <a:r>
              <a:rPr lang="en-US" dirty="0" smtClean="0"/>
              <a:t>9-29 Delta Cal Opening Closing contest</a:t>
            </a:r>
          </a:p>
          <a:p>
            <a:pPr lvl="1" eaLnBrk="1" hangingPunct="1">
              <a:defRPr/>
            </a:pPr>
            <a:r>
              <a:rPr lang="en-US" dirty="0" smtClean="0"/>
              <a:t>9-30 Kid in a Box @ St. Bernard's</a:t>
            </a:r>
          </a:p>
          <a:p>
            <a:pPr lvl="1" eaLnBrk="1" hangingPunct="1">
              <a:defRPr/>
            </a:pPr>
            <a:r>
              <a:rPr lang="en-US" dirty="0" smtClean="0"/>
              <a:t>10-5 State FFA Officer Visit</a:t>
            </a:r>
          </a:p>
          <a:p>
            <a:pPr lvl="1" eaLnBrk="1" hangingPunct="1">
              <a:defRPr/>
            </a:pPr>
            <a:r>
              <a:rPr lang="en-US" dirty="0" smtClean="0"/>
              <a:t>10-6 Greenhand Conference</a:t>
            </a:r>
          </a:p>
          <a:p>
            <a:pPr lvl="1" eaLnBrk="1" hangingPunct="1">
              <a:defRPr/>
            </a:pPr>
            <a:r>
              <a:rPr lang="en-US" dirty="0" smtClean="0"/>
              <a:t>Poinsettia &amp; See’s Pre-Sale in November</a:t>
            </a:r>
          </a:p>
        </p:txBody>
      </p:sp>
    </p:spTree>
    <p:extLst>
      <p:ext uri="{BB962C8B-B14F-4D97-AF65-F5344CB8AC3E}">
        <p14:creationId xmlns:p14="http://schemas.microsoft.com/office/powerpoint/2010/main" val="4171261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990600"/>
          </a:xfrm>
        </p:spPr>
        <p:txBody>
          <a:bodyPr>
            <a:normAutofit fontScale="90000"/>
          </a:bodyPr>
          <a:lstStyle/>
          <a:p>
            <a:pPr fontAlgn="auto">
              <a:spcAft>
                <a:spcPts val="0"/>
              </a:spcAft>
              <a:defRPr/>
            </a:pPr>
            <a:r>
              <a:rPr lang="en-US" sz="6600" dirty="0" smtClean="0">
                <a:latin typeface="Times New Roman" pitchFamily="18" charset="0"/>
              </a:rPr>
              <a:t>8/11/15 Agenda</a:t>
            </a:r>
            <a:endParaRPr lang="en-US" sz="6600" dirty="0">
              <a:latin typeface="Times New Roman" pitchFamily="18" charset="0"/>
            </a:endParaRPr>
          </a:p>
        </p:txBody>
      </p:sp>
      <p:sp>
        <p:nvSpPr>
          <p:cNvPr id="4099" name="Rectangle 3"/>
          <p:cNvSpPr>
            <a:spLocks noGrp="1" noChangeArrowheads="1"/>
          </p:cNvSpPr>
          <p:nvPr>
            <p:ph idx="1"/>
          </p:nvPr>
        </p:nvSpPr>
        <p:spPr>
          <a:xfrm>
            <a:off x="-24063" y="914400"/>
            <a:ext cx="9144000" cy="5943600"/>
          </a:xfrm>
        </p:spPr>
        <p:txBody>
          <a:bodyPr/>
          <a:lstStyle/>
          <a:p>
            <a:pPr marL="609600" indent="-609600">
              <a:lnSpc>
                <a:spcPct val="80000"/>
              </a:lnSpc>
              <a:buFontTx/>
              <a:buAutoNum type="arabicPeriod"/>
            </a:pPr>
            <a:r>
              <a:rPr lang="en-US" sz="3600" b="1" dirty="0" smtClean="0">
                <a:latin typeface="Arial Unicode MS" pitchFamily="34" charset="-128"/>
              </a:rPr>
              <a:t>Student Sign In &amp; Meet Table Mates</a:t>
            </a:r>
          </a:p>
          <a:p>
            <a:pPr marL="609600" indent="-609600">
              <a:lnSpc>
                <a:spcPct val="80000"/>
              </a:lnSpc>
              <a:buFontTx/>
              <a:buAutoNum type="arabicPeriod"/>
            </a:pPr>
            <a:r>
              <a:rPr lang="en-US" sz="3600" b="1" dirty="0" smtClean="0">
                <a:latin typeface="Arial Unicode MS" pitchFamily="34" charset="-128"/>
              </a:rPr>
              <a:t>Teacher Introduction</a:t>
            </a:r>
          </a:p>
          <a:p>
            <a:pPr marL="609600" indent="-609600">
              <a:lnSpc>
                <a:spcPct val="80000"/>
              </a:lnSpc>
              <a:buFontTx/>
              <a:buAutoNum type="arabicPeriod"/>
            </a:pPr>
            <a:r>
              <a:rPr lang="en-US" sz="3600" b="1" dirty="0" smtClean="0">
                <a:latin typeface="Arial Unicode MS" pitchFamily="34" charset="-128"/>
              </a:rPr>
              <a:t>Name Card: Due 8-14-15 at the beginning of class</a:t>
            </a:r>
          </a:p>
          <a:p>
            <a:pPr marL="609600" indent="-609600">
              <a:lnSpc>
                <a:spcPct val="80000"/>
              </a:lnSpc>
              <a:buFontTx/>
              <a:buNone/>
            </a:pPr>
            <a:r>
              <a:rPr lang="en-US" sz="3600" b="1" dirty="0" smtClean="0">
                <a:latin typeface="Arial Unicode MS" pitchFamily="34" charset="-128"/>
              </a:rPr>
              <a:t>    	Side A:  Name, Period and Photo</a:t>
            </a:r>
          </a:p>
          <a:p>
            <a:pPr marL="609600" indent="-609600">
              <a:lnSpc>
                <a:spcPct val="80000"/>
              </a:lnSpc>
              <a:buFontTx/>
              <a:buNone/>
            </a:pPr>
            <a:r>
              <a:rPr lang="en-US" sz="3600" b="1" dirty="0">
                <a:latin typeface="Arial Unicode MS" pitchFamily="34" charset="-128"/>
              </a:rPr>
              <a:t>	</a:t>
            </a:r>
            <a:r>
              <a:rPr lang="en-US" sz="3600" b="1" dirty="0" smtClean="0">
                <a:latin typeface="Arial Unicode MS" pitchFamily="34" charset="-128"/>
              </a:rPr>
              <a:t>			Real Contact Info!!</a:t>
            </a:r>
          </a:p>
          <a:p>
            <a:pPr marL="609600" indent="-609600">
              <a:lnSpc>
                <a:spcPct val="80000"/>
              </a:lnSpc>
              <a:buFontTx/>
              <a:buNone/>
            </a:pPr>
            <a:r>
              <a:rPr lang="en-US" sz="3600" b="1" dirty="0" smtClean="0">
                <a:latin typeface="Arial Unicode MS" pitchFamily="34" charset="-128"/>
              </a:rPr>
              <a:t>	Side B: 1 thing you hope happens /you learn for this year.</a:t>
            </a:r>
          </a:p>
          <a:p>
            <a:pPr marL="609600" indent="-609600">
              <a:lnSpc>
                <a:spcPct val="80000"/>
              </a:lnSpc>
              <a:buFontTx/>
              <a:buNone/>
            </a:pPr>
            <a:r>
              <a:rPr lang="en-US" sz="3600" b="1" dirty="0" smtClean="0">
                <a:latin typeface="Arial Unicode MS" pitchFamily="34" charset="-128"/>
              </a:rPr>
              <a:t>                 A Goal you have for 2 years from now for yourself.</a:t>
            </a:r>
          </a:p>
          <a:p>
            <a:pPr marL="609600" indent="-609600">
              <a:lnSpc>
                <a:spcPct val="80000"/>
              </a:lnSpc>
              <a:buFontTx/>
              <a:buNone/>
            </a:pPr>
            <a:r>
              <a:rPr lang="en-US" sz="3600" b="1" dirty="0" smtClean="0">
                <a:latin typeface="Arial Unicode MS" pitchFamily="34" charset="-128"/>
              </a:rPr>
              <a:t>                 5 Cool Things About Yourself include hobbies or interests</a:t>
            </a:r>
          </a:p>
          <a:p>
            <a:pPr marL="609600" indent="-609600">
              <a:lnSpc>
                <a:spcPct val="80000"/>
              </a:lnSpc>
            </a:pPr>
            <a:endParaRPr lang="en-US" sz="3600" b="1" dirty="0" smtClean="0">
              <a:latin typeface="Arial Unicode MS" pitchFamily="34" charset="-128"/>
            </a:endParaRPr>
          </a:p>
        </p:txBody>
      </p:sp>
    </p:spTree>
    <p:extLst>
      <p:ext uri="{BB962C8B-B14F-4D97-AF65-F5344CB8AC3E}">
        <p14:creationId xmlns:p14="http://schemas.microsoft.com/office/powerpoint/2010/main" val="32416315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1066800"/>
          </a:xfrm>
        </p:spPr>
        <p:txBody>
          <a:bodyPr>
            <a:normAutofit fontScale="90000"/>
          </a:bodyPr>
          <a:lstStyle/>
          <a:p>
            <a:pPr eaLnBrk="1" hangingPunct="1">
              <a:defRPr/>
            </a:pPr>
            <a:r>
              <a:rPr lang="en-US" sz="4400" dirty="0" smtClean="0"/>
              <a:t>9/10/13</a:t>
            </a:r>
            <a:r>
              <a:rPr lang="en-US" sz="8000" dirty="0" smtClean="0"/>
              <a:t> Agenda</a:t>
            </a:r>
          </a:p>
        </p:txBody>
      </p:sp>
      <p:sp>
        <p:nvSpPr>
          <p:cNvPr id="60419" name="Rectangle 3"/>
          <p:cNvSpPr>
            <a:spLocks noGrp="1" noChangeArrowheads="1"/>
          </p:cNvSpPr>
          <p:nvPr>
            <p:ph type="body" idx="1"/>
          </p:nvPr>
        </p:nvSpPr>
        <p:spPr>
          <a:xfrm>
            <a:off x="0" y="1066800"/>
            <a:ext cx="9144000" cy="5638800"/>
          </a:xfrm>
        </p:spPr>
        <p:txBody>
          <a:bodyPr/>
          <a:lstStyle/>
          <a:p>
            <a:pPr eaLnBrk="1" hangingPunct="1">
              <a:lnSpc>
                <a:spcPct val="80000"/>
              </a:lnSpc>
              <a:buFont typeface="Wingdings" pitchFamily="2" charset="2"/>
              <a:buNone/>
              <a:defRPr/>
            </a:pPr>
            <a:r>
              <a:rPr lang="en-US" sz="2400" dirty="0" smtClean="0"/>
              <a:t>Floral I – Flower Shop Project Due Staple &amp; turn in</a:t>
            </a:r>
          </a:p>
          <a:p>
            <a:pPr lvl="1" eaLnBrk="1" hangingPunct="1">
              <a:lnSpc>
                <a:spcPct val="80000"/>
              </a:lnSpc>
              <a:defRPr/>
            </a:pPr>
            <a:r>
              <a:rPr lang="en-US" sz="2400" dirty="0" smtClean="0"/>
              <a:t>Present Flower Shop Projects for extra points</a:t>
            </a:r>
          </a:p>
          <a:p>
            <a:pPr eaLnBrk="1" hangingPunct="1">
              <a:lnSpc>
                <a:spcPct val="80000"/>
              </a:lnSpc>
              <a:defRPr/>
            </a:pPr>
            <a:r>
              <a:rPr lang="en-US" sz="2400" dirty="0" smtClean="0"/>
              <a:t>Cotton Video</a:t>
            </a:r>
          </a:p>
          <a:p>
            <a:pPr eaLnBrk="1" hangingPunct="1">
              <a:lnSpc>
                <a:spcPct val="80000"/>
              </a:lnSpc>
              <a:defRPr/>
            </a:pPr>
            <a:r>
              <a:rPr lang="en-US" sz="2400" dirty="0" smtClean="0"/>
              <a:t>Steps </a:t>
            </a:r>
            <a:r>
              <a:rPr lang="en-US" sz="2400" dirty="0"/>
              <a:t>of Flower Production </a:t>
            </a:r>
            <a:r>
              <a:rPr lang="en-US" sz="2400" dirty="0" smtClean="0"/>
              <a:t>list &amp; top Commodities</a:t>
            </a:r>
            <a:endParaRPr lang="en-US" sz="2400" dirty="0"/>
          </a:p>
          <a:p>
            <a:pPr eaLnBrk="1" hangingPunct="1">
              <a:lnSpc>
                <a:spcPct val="80000"/>
              </a:lnSpc>
              <a:defRPr/>
            </a:pPr>
            <a:endParaRPr lang="en-US" sz="2400" dirty="0" smtClean="0"/>
          </a:p>
          <a:p>
            <a:pPr eaLnBrk="1" hangingPunct="1">
              <a:lnSpc>
                <a:spcPct val="80000"/>
              </a:lnSpc>
              <a:defRPr/>
            </a:pPr>
            <a:r>
              <a:rPr lang="en-US" sz="2400" dirty="0" smtClean="0"/>
              <a:t>Organize Notes for Quiz - tomorrow</a:t>
            </a:r>
          </a:p>
          <a:p>
            <a:pPr lvl="1" eaLnBrk="1" hangingPunct="1">
              <a:lnSpc>
                <a:spcPct val="80000"/>
              </a:lnSpc>
              <a:defRPr/>
            </a:pPr>
            <a:r>
              <a:rPr lang="en-US" sz="2000" dirty="0" smtClean="0"/>
              <a:t>Power Point Notes (show me the money)</a:t>
            </a:r>
          </a:p>
          <a:p>
            <a:pPr lvl="1" eaLnBrk="1" hangingPunct="1">
              <a:lnSpc>
                <a:spcPct val="80000"/>
              </a:lnSpc>
              <a:defRPr/>
            </a:pPr>
            <a:r>
              <a:rPr lang="en-US" sz="2000" dirty="0" smtClean="0"/>
              <a:t>Floral Career Textbook Notes(reference and small text)</a:t>
            </a:r>
          </a:p>
          <a:p>
            <a:pPr lvl="1" eaLnBrk="1" hangingPunct="1">
              <a:lnSpc>
                <a:spcPct val="80000"/>
              </a:lnSpc>
              <a:defRPr/>
            </a:pPr>
            <a:r>
              <a:rPr lang="en-US" sz="2000" dirty="0" smtClean="0"/>
              <a:t>Rough draft Description  &amp; reviews</a:t>
            </a:r>
          </a:p>
          <a:p>
            <a:pPr lvl="1" eaLnBrk="1" hangingPunct="1">
              <a:lnSpc>
                <a:spcPct val="80000"/>
              </a:lnSpc>
              <a:defRPr/>
            </a:pPr>
            <a:r>
              <a:rPr lang="en-US" sz="2000" dirty="0" smtClean="0"/>
              <a:t>Flower Production List</a:t>
            </a:r>
          </a:p>
          <a:p>
            <a:pPr lvl="1" eaLnBrk="1" hangingPunct="1">
              <a:lnSpc>
                <a:spcPct val="80000"/>
              </a:lnSpc>
              <a:defRPr/>
            </a:pPr>
            <a:r>
              <a:rPr lang="en-US" sz="2000" dirty="0" smtClean="0"/>
              <a:t>Highlight Notes </a:t>
            </a:r>
          </a:p>
          <a:p>
            <a:pPr>
              <a:lnSpc>
                <a:spcPct val="80000"/>
              </a:lnSpc>
              <a:defRPr/>
            </a:pPr>
            <a:r>
              <a:rPr lang="en-US" sz="2400" dirty="0" smtClean="0"/>
              <a:t>Floral 2 – Quick Write –</a:t>
            </a:r>
            <a:r>
              <a:rPr lang="en-US" sz="2400" dirty="0" smtClean="0">
                <a:effectLst/>
              </a:rPr>
              <a:t>write about trials </a:t>
            </a:r>
            <a:r>
              <a:rPr lang="en-US" sz="2400" dirty="0">
                <a:effectLst/>
              </a:rPr>
              <a:t>or struggles that </a:t>
            </a:r>
            <a:r>
              <a:rPr lang="en-US" sz="2400" dirty="0" smtClean="0">
                <a:effectLst/>
              </a:rPr>
              <a:t>you </a:t>
            </a:r>
            <a:r>
              <a:rPr lang="en-US" sz="2400" dirty="0">
                <a:effectLst/>
              </a:rPr>
              <a:t>have </a:t>
            </a:r>
            <a:r>
              <a:rPr lang="en-US" sz="2400" dirty="0" smtClean="0">
                <a:effectLst/>
              </a:rPr>
              <a:t>faced in life.</a:t>
            </a:r>
            <a:r>
              <a:rPr lang="en-US" sz="2400" dirty="0">
                <a:effectLst/>
              </a:rPr>
              <a:t>  </a:t>
            </a:r>
            <a:endParaRPr lang="en-US" sz="2400" dirty="0" smtClean="0"/>
          </a:p>
          <a:p>
            <a:pPr>
              <a:lnSpc>
                <a:spcPct val="80000"/>
              </a:lnSpc>
              <a:defRPr/>
            </a:pPr>
            <a:r>
              <a:rPr lang="en-US" sz="2400" dirty="0" smtClean="0"/>
              <a:t>Record Book ;Placement agreements </a:t>
            </a:r>
            <a:endParaRPr lang="en-US" sz="2000" b="1" dirty="0"/>
          </a:p>
          <a:p>
            <a:pPr eaLnBrk="1" hangingPunct="1">
              <a:lnSpc>
                <a:spcPct val="80000"/>
              </a:lnSpc>
              <a:defRPr/>
            </a:pPr>
            <a:endParaRPr lang="en-US" sz="2000" dirty="0" smtClean="0"/>
          </a:p>
        </p:txBody>
      </p:sp>
    </p:spTree>
    <p:extLst>
      <p:ext uri="{BB962C8B-B14F-4D97-AF65-F5344CB8AC3E}">
        <p14:creationId xmlns:p14="http://schemas.microsoft.com/office/powerpoint/2010/main" val="37976920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fontAlgn="auto">
              <a:spcAft>
                <a:spcPts val="0"/>
              </a:spcAft>
              <a:defRPr/>
            </a:pPr>
            <a:r>
              <a:rPr lang="en-US" sz="2200" dirty="0" smtClean="0">
                <a:latin typeface="Arial Unicode MS" pitchFamily="34" charset="-128"/>
              </a:rPr>
              <a:t>Not used 2012 </a:t>
            </a:r>
            <a:r>
              <a:rPr lang="en-US" sz="6600" dirty="0">
                <a:latin typeface="Arial Unicode MS" pitchFamily="34" charset="-128"/>
              </a:rPr>
              <a:t>Agenda</a:t>
            </a:r>
          </a:p>
        </p:txBody>
      </p:sp>
      <p:sp>
        <p:nvSpPr>
          <p:cNvPr id="13315" name="Rectangle 3"/>
          <p:cNvSpPr>
            <a:spLocks noGrp="1" noChangeArrowheads="1"/>
          </p:cNvSpPr>
          <p:nvPr>
            <p:ph idx="1"/>
          </p:nvPr>
        </p:nvSpPr>
        <p:spPr>
          <a:xfrm>
            <a:off x="152400" y="1371600"/>
            <a:ext cx="8686800" cy="5257800"/>
          </a:xfrm>
        </p:spPr>
        <p:txBody>
          <a:bodyPr/>
          <a:lstStyle/>
          <a:p>
            <a:pPr>
              <a:lnSpc>
                <a:spcPct val="90000"/>
              </a:lnSpc>
              <a:buFont typeface="Wingdings" pitchFamily="2" charset="2"/>
              <a:buChar char="q"/>
            </a:pPr>
            <a:r>
              <a:rPr lang="en-US" sz="2400" b="1" dirty="0" smtClean="0">
                <a:latin typeface="Arial Unicode MS" pitchFamily="34" charset="-128"/>
              </a:rPr>
              <a:t>All – Minimum Day Monday (12:16)</a:t>
            </a:r>
          </a:p>
          <a:p>
            <a:pPr>
              <a:lnSpc>
                <a:spcPct val="90000"/>
              </a:lnSpc>
              <a:buFont typeface="Wingdings" pitchFamily="2" charset="2"/>
              <a:buChar char="q"/>
            </a:pPr>
            <a:r>
              <a:rPr lang="en-US" sz="2400" b="1" dirty="0" smtClean="0">
                <a:latin typeface="Arial Unicode MS" pitchFamily="34" charset="-128"/>
              </a:rPr>
              <a:t>Floral I - Career Presentations (individual);</a:t>
            </a:r>
          </a:p>
          <a:p>
            <a:r>
              <a:rPr lang="en-US" sz="2400" b="1" dirty="0" smtClean="0">
                <a:latin typeface="Arial Unicode MS" pitchFamily="34" charset="-128"/>
              </a:rPr>
              <a:t>Presenters; Pick Poster, Read Information &amp; Summarize</a:t>
            </a:r>
          </a:p>
          <a:p>
            <a:pPr lvl="1"/>
            <a:r>
              <a:rPr lang="en-US" dirty="0" smtClean="0">
                <a:latin typeface="Arial Unicode MS" pitchFamily="34" charset="-128"/>
              </a:rPr>
              <a:t>Description</a:t>
            </a:r>
          </a:p>
          <a:p>
            <a:pPr lvl="1"/>
            <a:r>
              <a:rPr lang="en-US" dirty="0" smtClean="0">
                <a:latin typeface="Arial Unicode MS" pitchFamily="34" charset="-128"/>
              </a:rPr>
              <a:t>Education</a:t>
            </a:r>
          </a:p>
          <a:p>
            <a:pPr lvl="1"/>
            <a:r>
              <a:rPr lang="en-US" sz="2400" dirty="0" smtClean="0">
                <a:latin typeface="Arial Unicode MS" pitchFamily="34" charset="-128"/>
              </a:rPr>
              <a:t>What can you do </a:t>
            </a:r>
            <a:r>
              <a:rPr lang="en-US" sz="2400" u="sng" dirty="0" smtClean="0">
                <a:latin typeface="Arial Unicode MS" pitchFamily="34" charset="-128"/>
              </a:rPr>
              <a:t>now</a:t>
            </a:r>
            <a:r>
              <a:rPr lang="en-US" sz="2400" dirty="0" smtClean="0">
                <a:latin typeface="Arial Unicode MS" pitchFamily="34" charset="-128"/>
              </a:rPr>
              <a:t> to prepare for this career?</a:t>
            </a:r>
          </a:p>
          <a:p>
            <a:pPr lvl="1"/>
            <a:r>
              <a:rPr lang="en-US" b="1" dirty="0" smtClean="0">
                <a:latin typeface="Arial Unicode MS" pitchFamily="34" charset="-128"/>
              </a:rPr>
              <a:t>EC  - New Horizon  - Article Report</a:t>
            </a:r>
            <a:endParaRPr lang="en-US" sz="2400" b="1" dirty="0" smtClean="0">
              <a:latin typeface="Arial Unicode MS" pitchFamily="34" charset="-128"/>
            </a:endParaRPr>
          </a:p>
          <a:p>
            <a:pPr>
              <a:lnSpc>
                <a:spcPct val="90000"/>
              </a:lnSpc>
            </a:pPr>
            <a:r>
              <a:rPr lang="en-US" sz="2400" b="1" dirty="0" smtClean="0">
                <a:latin typeface="Arial Unicode MS" pitchFamily="34" charset="-128"/>
              </a:rPr>
              <a:t>Floral II – Record Book  - Journal Pages</a:t>
            </a:r>
          </a:p>
          <a:p>
            <a:pPr>
              <a:lnSpc>
                <a:spcPct val="90000"/>
              </a:lnSpc>
            </a:pPr>
            <a:r>
              <a:rPr lang="en-US" sz="2400" b="1" dirty="0" smtClean="0">
                <a:latin typeface="Arial Unicode MS" pitchFamily="34" charset="-128"/>
              </a:rPr>
              <a:t>Review Job Applications</a:t>
            </a:r>
          </a:p>
          <a:p>
            <a:pPr>
              <a:lnSpc>
                <a:spcPct val="90000"/>
              </a:lnSpc>
            </a:pPr>
            <a:r>
              <a:rPr lang="en-US" sz="2400" b="1" dirty="0" smtClean="0">
                <a:latin typeface="Arial Unicode MS" pitchFamily="34" charset="-128"/>
              </a:rPr>
              <a:t>Flowers by the Month Posters - Design</a:t>
            </a:r>
            <a:endParaRPr lang="en-US" dirty="0" smtClean="0"/>
          </a:p>
          <a:p>
            <a:pPr eaLnBrk="1" hangingPunct="1">
              <a:lnSpc>
                <a:spcPct val="90000"/>
              </a:lnSpc>
              <a:defRPr/>
            </a:pPr>
            <a:r>
              <a:rPr lang="en-US" dirty="0" smtClean="0"/>
              <a:t>Work Interest - </a:t>
            </a:r>
            <a:r>
              <a:rPr lang="en-US" dirty="0"/>
              <a:t>ReviewWork Interest</a:t>
            </a:r>
          </a:p>
          <a:p>
            <a:pPr lvl="1" eaLnBrk="1" hangingPunct="1">
              <a:lnSpc>
                <a:spcPct val="90000"/>
              </a:lnSpc>
              <a:defRPr/>
            </a:pPr>
            <a:r>
              <a:rPr lang="en-US" dirty="0"/>
              <a:t>Fill in Worksheet and calculate</a:t>
            </a:r>
          </a:p>
          <a:p>
            <a:pPr lvl="1" eaLnBrk="1" hangingPunct="1">
              <a:lnSpc>
                <a:spcPct val="90000"/>
              </a:lnSpc>
              <a:defRPr/>
            </a:pPr>
            <a:r>
              <a:rPr lang="en-US" dirty="0"/>
              <a:t>Presentation tomorrow; top two areas, 3 career choices, did it turn out like you thought?</a:t>
            </a:r>
            <a:endParaRPr lang="en-US" sz="2000" b="1" dirty="0"/>
          </a:p>
          <a:p>
            <a:pPr eaLnBrk="1" hangingPunct="1">
              <a:lnSpc>
                <a:spcPct val="90000"/>
              </a:lnSpc>
              <a:defRPr/>
            </a:pPr>
            <a:endParaRPr lang="en-US" dirty="0" smtClean="0"/>
          </a:p>
          <a:p>
            <a:pPr lvl="1" eaLnBrk="1" hangingPunct="1">
              <a:lnSpc>
                <a:spcPct val="90000"/>
              </a:lnSpc>
              <a:defRPr/>
            </a:pPr>
            <a:r>
              <a:rPr lang="en-US" sz="1200" dirty="0" smtClean="0"/>
              <a:t>Presentation tomorrow; top two areas, 3 career choices, did it turn out like you thought?</a:t>
            </a:r>
            <a:endParaRPr lang="en-US" sz="1200" b="1" dirty="0" smtClean="0"/>
          </a:p>
          <a:p>
            <a:pPr>
              <a:lnSpc>
                <a:spcPct val="90000"/>
              </a:lnSpc>
            </a:pPr>
            <a:endParaRPr lang="en-US" sz="2400" b="1" dirty="0" smtClean="0">
              <a:latin typeface="Arial Unicode MS" pitchFamily="34" charset="-128"/>
            </a:endParaRPr>
          </a:p>
          <a:p>
            <a:endParaRPr lang="en-US" sz="2400" b="1" dirty="0" smtClean="0"/>
          </a:p>
          <a:p>
            <a:endParaRPr lang="en-US" sz="2400" b="1"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944562"/>
          </a:xfrm>
        </p:spPr>
        <p:txBody>
          <a:bodyPr>
            <a:normAutofit fontScale="90000"/>
          </a:bodyPr>
          <a:lstStyle/>
          <a:p>
            <a:pPr eaLnBrk="1" hangingPunct="1">
              <a:defRPr/>
            </a:pPr>
            <a:r>
              <a:rPr lang="en-US" sz="3600" dirty="0" smtClean="0"/>
              <a:t>9/11/13</a:t>
            </a:r>
            <a:r>
              <a:rPr lang="en-US" sz="8000" dirty="0" smtClean="0"/>
              <a:t> Agenda</a:t>
            </a:r>
          </a:p>
        </p:txBody>
      </p:sp>
      <p:sp>
        <p:nvSpPr>
          <p:cNvPr id="60419" name="Rectangle 3"/>
          <p:cNvSpPr>
            <a:spLocks noGrp="1" noChangeArrowheads="1"/>
          </p:cNvSpPr>
          <p:nvPr>
            <p:ph type="body" idx="1"/>
          </p:nvPr>
        </p:nvSpPr>
        <p:spPr>
          <a:xfrm>
            <a:off x="228600" y="1219200"/>
            <a:ext cx="8540750" cy="5486400"/>
          </a:xfrm>
        </p:spPr>
        <p:txBody>
          <a:bodyPr/>
          <a:lstStyle/>
          <a:p>
            <a:pPr eaLnBrk="1" hangingPunct="1">
              <a:lnSpc>
                <a:spcPct val="80000"/>
              </a:lnSpc>
              <a:buFont typeface="Wingdings" pitchFamily="2" charset="2"/>
              <a:buNone/>
              <a:defRPr/>
            </a:pPr>
            <a:r>
              <a:rPr lang="en-US" sz="2400" dirty="0" smtClean="0"/>
              <a:t>Floral I –Career Jeopardy</a:t>
            </a:r>
          </a:p>
          <a:p>
            <a:pPr eaLnBrk="1" hangingPunct="1">
              <a:lnSpc>
                <a:spcPct val="80000"/>
              </a:lnSpc>
              <a:defRPr/>
            </a:pPr>
            <a:r>
              <a:rPr lang="en-US" sz="2400" dirty="0" smtClean="0"/>
              <a:t>Clear desk</a:t>
            </a:r>
          </a:p>
          <a:p>
            <a:pPr eaLnBrk="1" hangingPunct="1">
              <a:lnSpc>
                <a:spcPct val="80000"/>
              </a:lnSpc>
              <a:defRPr/>
            </a:pPr>
            <a:r>
              <a:rPr lang="en-US" sz="2400" dirty="0" smtClean="0"/>
              <a:t>Get out writing tool and SSR Book &amp; </a:t>
            </a:r>
            <a:r>
              <a:rPr lang="en-US" sz="2400" dirty="0"/>
              <a:t>Take </a:t>
            </a:r>
            <a:r>
              <a:rPr lang="en-US" sz="2400" dirty="0" smtClean="0"/>
              <a:t>Quiz</a:t>
            </a:r>
          </a:p>
          <a:p>
            <a:pPr eaLnBrk="1" hangingPunct="1">
              <a:lnSpc>
                <a:spcPct val="80000"/>
              </a:lnSpc>
              <a:defRPr/>
            </a:pPr>
            <a:r>
              <a:rPr lang="en-US" sz="2400" dirty="0" smtClean="0"/>
              <a:t>Turn in Organized Notes into basket</a:t>
            </a:r>
          </a:p>
          <a:p>
            <a:pPr lvl="1" eaLnBrk="1" hangingPunct="1">
              <a:lnSpc>
                <a:spcPct val="80000"/>
              </a:lnSpc>
              <a:defRPr/>
            </a:pPr>
            <a:r>
              <a:rPr lang="en-US" sz="2000" dirty="0" smtClean="0"/>
              <a:t>Power Point Notes (show me the money)</a:t>
            </a:r>
          </a:p>
          <a:p>
            <a:pPr lvl="1" eaLnBrk="1" hangingPunct="1">
              <a:lnSpc>
                <a:spcPct val="80000"/>
              </a:lnSpc>
              <a:defRPr/>
            </a:pPr>
            <a:r>
              <a:rPr lang="en-US" sz="2000" dirty="0" smtClean="0"/>
              <a:t>Floral Career Textbook Notes(reference and small text)</a:t>
            </a:r>
          </a:p>
          <a:p>
            <a:pPr lvl="1" eaLnBrk="1" hangingPunct="1">
              <a:lnSpc>
                <a:spcPct val="80000"/>
              </a:lnSpc>
              <a:defRPr/>
            </a:pPr>
            <a:r>
              <a:rPr lang="en-US" sz="2000" dirty="0" smtClean="0"/>
              <a:t>Rough draft Description  &amp; reviews</a:t>
            </a:r>
          </a:p>
          <a:p>
            <a:pPr lvl="1" eaLnBrk="1" hangingPunct="1">
              <a:lnSpc>
                <a:spcPct val="80000"/>
              </a:lnSpc>
              <a:defRPr/>
            </a:pPr>
            <a:r>
              <a:rPr lang="en-US" sz="2000" dirty="0" smtClean="0"/>
              <a:t>Flower Production List</a:t>
            </a:r>
          </a:p>
          <a:p>
            <a:pPr lvl="1" eaLnBrk="1" hangingPunct="1">
              <a:lnSpc>
                <a:spcPct val="80000"/>
              </a:lnSpc>
              <a:defRPr/>
            </a:pPr>
            <a:r>
              <a:rPr lang="en-US" sz="2000" dirty="0" smtClean="0"/>
              <a:t>Highlight Notes </a:t>
            </a:r>
          </a:p>
          <a:p>
            <a:pPr lvl="1" eaLnBrk="1" hangingPunct="1">
              <a:lnSpc>
                <a:spcPct val="80000"/>
              </a:lnSpc>
              <a:defRPr/>
            </a:pPr>
            <a:endParaRPr lang="en-US" sz="2000" dirty="0" smtClean="0"/>
          </a:p>
          <a:p>
            <a:pPr>
              <a:lnSpc>
                <a:spcPct val="80000"/>
              </a:lnSpc>
              <a:defRPr/>
            </a:pPr>
            <a:r>
              <a:rPr lang="en-US" sz="2400" dirty="0" smtClean="0"/>
              <a:t>Floral 2 – Process Flowers</a:t>
            </a:r>
          </a:p>
          <a:p>
            <a:pPr>
              <a:lnSpc>
                <a:spcPct val="80000"/>
              </a:lnSpc>
              <a:defRPr/>
            </a:pPr>
            <a:r>
              <a:rPr lang="en-US" sz="2400" dirty="0" smtClean="0"/>
              <a:t>Sample flower  and FBTM prep</a:t>
            </a:r>
          </a:p>
          <a:p>
            <a:pPr>
              <a:lnSpc>
                <a:spcPct val="80000"/>
              </a:lnSpc>
              <a:defRPr/>
            </a:pPr>
            <a:r>
              <a:rPr lang="en-US" sz="2400" dirty="0" smtClean="0"/>
              <a:t>Record Book ;Placement agreements </a:t>
            </a:r>
            <a:endParaRPr lang="en-US" sz="2000" b="1" dirty="0"/>
          </a:p>
          <a:p>
            <a:pPr eaLnBrk="1" hangingPunct="1">
              <a:lnSpc>
                <a:spcPct val="80000"/>
              </a:lnSpc>
              <a:defRPr/>
            </a:pPr>
            <a:endParaRPr lang="en-US" sz="2000" dirty="0" smtClean="0"/>
          </a:p>
        </p:txBody>
      </p:sp>
    </p:spTree>
    <p:extLst>
      <p:ext uri="{BB962C8B-B14F-4D97-AF65-F5344CB8AC3E}">
        <p14:creationId xmlns:p14="http://schemas.microsoft.com/office/powerpoint/2010/main" val="41729239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400"/>
            <a:ext cx="9139238" cy="5908675"/>
          </a:xfrm>
          <a:prstGeom prst="rect">
            <a:avLst/>
          </a:prstGeom>
        </p:spPr>
        <p:txBody>
          <a:bodyPr>
            <a:spAutoFit/>
          </a:bodyPr>
          <a:lstStyle/>
          <a:p>
            <a:pPr lvl="1">
              <a:defRPr/>
            </a:pPr>
            <a:r>
              <a:rPr lang="en-US" sz="3600" b="1" dirty="0"/>
              <a:t>Floral I – </a:t>
            </a:r>
            <a:r>
              <a:rPr lang="en-US" sz="3600" dirty="0"/>
              <a:t>Answer the following questions.</a:t>
            </a:r>
          </a:p>
          <a:p>
            <a:pPr marL="1200150" lvl="1" indent="-742950">
              <a:buFont typeface="+mj-lt"/>
              <a:buAutoNum type="arabicPeriod"/>
              <a:defRPr/>
            </a:pPr>
            <a:endParaRPr lang="en-US" sz="3600" b="1" dirty="0"/>
          </a:p>
          <a:p>
            <a:pPr marL="1200150" lvl="1" indent="-742950" algn="l">
              <a:buFont typeface="+mj-lt"/>
              <a:buAutoNum type="arabicPeriod"/>
              <a:defRPr/>
            </a:pPr>
            <a:r>
              <a:rPr lang="en-US" sz="3600" dirty="0"/>
              <a:t>What do you write on the pass to use the bathroom?</a:t>
            </a:r>
          </a:p>
          <a:p>
            <a:pPr marL="1200150" lvl="1" indent="-742950" algn="l">
              <a:buFont typeface="+mj-lt"/>
              <a:buAutoNum type="arabicPeriod"/>
              <a:defRPr/>
            </a:pPr>
            <a:r>
              <a:rPr lang="en-US" sz="3600" dirty="0"/>
              <a:t>List one ESLR and one Pillar of Character</a:t>
            </a:r>
            <a:r>
              <a:rPr lang="en-US" dirty="0"/>
              <a:t>.</a:t>
            </a:r>
          </a:p>
          <a:p>
            <a:pPr lvl="1" algn="l">
              <a:buFontTx/>
              <a:buChar char="-"/>
              <a:defRPr/>
            </a:pPr>
            <a:endParaRPr lang="en-US" dirty="0"/>
          </a:p>
          <a:p>
            <a:pPr lvl="1" algn="l">
              <a:defRPr/>
            </a:pPr>
            <a:endParaRPr lang="en-US" dirty="0"/>
          </a:p>
          <a:p>
            <a:pPr lvl="1" algn="l">
              <a:defRPr/>
            </a:pPr>
            <a:endParaRPr lang="en-US" dirty="0"/>
          </a:p>
          <a:p>
            <a:pPr lvl="1">
              <a:defRPr/>
            </a:pPr>
            <a:endParaRPr lang="en-US" dirty="0"/>
          </a:p>
          <a:p>
            <a:pPr lvl="1">
              <a:defRPr/>
            </a:pPr>
            <a:endParaRPr lang="en-US" dirty="0"/>
          </a:p>
          <a:p>
            <a:pPr lvl="1">
              <a:defRPr/>
            </a:pPr>
            <a:endParaRPr lang="en-US" dirty="0"/>
          </a:p>
          <a:p>
            <a:pPr lvl="1">
              <a:buFontTx/>
              <a:buChar char="-"/>
              <a:defRPr/>
            </a:pPr>
            <a:endParaRPr lang="en-US" dirty="0"/>
          </a:p>
        </p:txBody>
      </p:sp>
    </p:spTree>
    <p:extLst>
      <p:ext uri="{BB962C8B-B14F-4D97-AF65-F5344CB8AC3E}">
        <p14:creationId xmlns:p14="http://schemas.microsoft.com/office/powerpoint/2010/main" val="22327707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defRPr/>
            </a:pPr>
            <a:r>
              <a:rPr lang="en-US" sz="8000" dirty="0" smtClean="0"/>
              <a:t>Agenda</a:t>
            </a:r>
          </a:p>
        </p:txBody>
      </p:sp>
      <p:sp>
        <p:nvSpPr>
          <p:cNvPr id="4099" name="Rectangle 3"/>
          <p:cNvSpPr>
            <a:spLocks noGrp="1" noChangeArrowheads="1"/>
          </p:cNvSpPr>
          <p:nvPr>
            <p:ph type="body" idx="1"/>
          </p:nvPr>
        </p:nvSpPr>
        <p:spPr>
          <a:xfrm>
            <a:off x="152400" y="1600200"/>
            <a:ext cx="8839200" cy="5257800"/>
          </a:xfrm>
        </p:spPr>
        <p:txBody>
          <a:bodyPr/>
          <a:lstStyle/>
          <a:p>
            <a:pPr eaLnBrk="1" hangingPunct="1">
              <a:lnSpc>
                <a:spcPct val="90000"/>
              </a:lnSpc>
              <a:defRPr/>
            </a:pPr>
            <a:r>
              <a:rPr lang="en-US" dirty="0" smtClean="0"/>
              <a:t>All – Back to School Night  Tonight!</a:t>
            </a:r>
          </a:p>
          <a:p>
            <a:pPr eaLnBrk="1" hangingPunct="1">
              <a:lnSpc>
                <a:spcPct val="90000"/>
              </a:lnSpc>
              <a:defRPr/>
            </a:pPr>
            <a:r>
              <a:rPr lang="en-US" dirty="0" smtClean="0"/>
              <a:t>Floral 1 – Ag commodities</a:t>
            </a:r>
          </a:p>
          <a:p>
            <a:pPr eaLnBrk="1" hangingPunct="1">
              <a:lnSpc>
                <a:spcPct val="90000"/>
              </a:lnSpc>
              <a:defRPr/>
            </a:pPr>
            <a:r>
              <a:rPr lang="en-US" dirty="0" smtClean="0"/>
              <a:t>Group Presentation - Notes </a:t>
            </a:r>
          </a:p>
          <a:p>
            <a:pPr lvl="1" eaLnBrk="1" hangingPunct="1">
              <a:lnSpc>
                <a:spcPct val="90000"/>
              </a:lnSpc>
              <a:defRPr/>
            </a:pPr>
            <a:r>
              <a:rPr lang="en-US" dirty="0" smtClean="0"/>
              <a:t>List commodities # 1 county for production</a:t>
            </a:r>
          </a:p>
          <a:p>
            <a:pPr lvl="1" eaLnBrk="1" hangingPunct="1">
              <a:lnSpc>
                <a:spcPct val="90000"/>
              </a:lnSpc>
              <a:defRPr/>
            </a:pPr>
            <a:r>
              <a:rPr lang="en-US" dirty="0" smtClean="0"/>
              <a:t>Nutrition Information – 1 fact</a:t>
            </a:r>
          </a:p>
          <a:p>
            <a:pPr eaLnBrk="1" hangingPunct="1">
              <a:lnSpc>
                <a:spcPct val="90000"/>
              </a:lnSpc>
              <a:defRPr/>
            </a:pPr>
            <a:endParaRPr lang="en-US" dirty="0" smtClean="0"/>
          </a:p>
          <a:p>
            <a:pPr eaLnBrk="1" hangingPunct="1">
              <a:lnSpc>
                <a:spcPct val="90000"/>
              </a:lnSpc>
              <a:defRPr/>
            </a:pPr>
            <a:r>
              <a:rPr lang="en-US" dirty="0" smtClean="0"/>
              <a:t>Floral 2 – Resume &amp; Cover Letter due Friday 9-9</a:t>
            </a:r>
          </a:p>
          <a:p>
            <a:pPr eaLnBrk="1" hangingPunct="1">
              <a:lnSpc>
                <a:spcPct val="90000"/>
              </a:lnSpc>
              <a:defRPr/>
            </a:pPr>
            <a:r>
              <a:rPr lang="en-US" dirty="0" smtClean="0"/>
              <a:t>Make Wedding Flowers</a:t>
            </a:r>
          </a:p>
          <a:p>
            <a:pPr eaLnBrk="1" hangingPunct="1">
              <a:lnSpc>
                <a:spcPct val="90000"/>
              </a:lnSpc>
              <a:defRPr/>
            </a:pPr>
            <a:endParaRPr lang="en-US" dirty="0" smtClean="0"/>
          </a:p>
        </p:txBody>
      </p:sp>
    </p:spTree>
    <p:extLst>
      <p:ext uri="{BB962C8B-B14F-4D97-AF65-F5344CB8AC3E}">
        <p14:creationId xmlns:p14="http://schemas.microsoft.com/office/powerpoint/2010/main" val="2779393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fontAlgn="auto">
              <a:spcAft>
                <a:spcPts val="0"/>
              </a:spcAft>
              <a:defRPr/>
            </a:pPr>
            <a:r>
              <a:rPr lang="en-US" sz="5400" dirty="0" smtClean="0">
                <a:latin typeface="Arial Unicode MS" pitchFamily="34" charset="-128"/>
              </a:rPr>
              <a:t>Floral I  Extra Credit</a:t>
            </a:r>
            <a:endParaRPr lang="en-US" sz="5400" dirty="0">
              <a:latin typeface="Arial Unicode MS" pitchFamily="34" charset="-128"/>
            </a:endParaRPr>
          </a:p>
        </p:txBody>
      </p:sp>
      <p:sp>
        <p:nvSpPr>
          <p:cNvPr id="10243" name="Rectangle 3"/>
          <p:cNvSpPr>
            <a:spLocks noGrp="1" noChangeArrowheads="1"/>
          </p:cNvSpPr>
          <p:nvPr>
            <p:ph idx="1"/>
          </p:nvPr>
        </p:nvSpPr>
        <p:spPr/>
        <p:txBody>
          <a:bodyPr/>
          <a:lstStyle/>
          <a:p>
            <a:pPr marL="593725" indent="-457200">
              <a:buFont typeface="+mj-lt"/>
              <a:buAutoNum type="arabicPeriod"/>
            </a:pPr>
            <a:r>
              <a:rPr lang="en-US" sz="3600" b="1" u="sng" dirty="0" smtClean="0"/>
              <a:t>List 1 ESLRS.</a:t>
            </a:r>
          </a:p>
          <a:p>
            <a:pPr marL="593725" indent="-457200">
              <a:buFont typeface="+mj-lt"/>
              <a:buAutoNum type="arabicPeriod"/>
            </a:pPr>
            <a:r>
              <a:rPr lang="en-US" sz="3600" b="1" u="sng" dirty="0" smtClean="0"/>
              <a:t>List 1 Character Pillar.</a:t>
            </a:r>
          </a:p>
          <a:p>
            <a:pPr marL="593725" indent="-457200">
              <a:buFont typeface="+mj-lt"/>
              <a:buAutoNum type="arabicPeriod"/>
            </a:pPr>
            <a:r>
              <a:rPr lang="en-US" sz="3600" b="1" dirty="0" smtClean="0"/>
              <a:t>When is the first FFA Meeting?</a:t>
            </a:r>
          </a:p>
          <a:p>
            <a:pPr marL="593725" indent="-457200">
              <a:buFont typeface="+mj-lt"/>
              <a:buAutoNum type="arabicPeriod"/>
            </a:pPr>
            <a:r>
              <a:rPr lang="en-US" sz="3600" b="1" dirty="0" smtClean="0"/>
              <a:t>List 1 item that can get recycled in Mrs. Hepner’s classroom.</a:t>
            </a:r>
          </a:p>
          <a:p>
            <a:pPr marL="593725" indent="-457200">
              <a:buFont typeface="+mj-lt"/>
              <a:buAutoNum type="arabicPeriod"/>
            </a:pPr>
            <a:r>
              <a:rPr lang="en-US" sz="3600" b="1" dirty="0" smtClean="0"/>
              <a:t>That do I expect you to do when you need to use the restroom?</a:t>
            </a:r>
          </a:p>
          <a:p>
            <a:pPr marL="593725" indent="-457200">
              <a:buFont typeface="+mj-lt"/>
              <a:buAutoNum type="arabicPeriod"/>
            </a:pPr>
            <a:r>
              <a:rPr lang="en-US" sz="3600" b="1" dirty="0" smtClean="0"/>
              <a:t>What is the Agenda Binder for?</a:t>
            </a:r>
          </a:p>
          <a:p>
            <a:pPr marL="593725" indent="-457200">
              <a:buFont typeface="+mj-lt"/>
              <a:buAutoNum type="arabicPeriod"/>
            </a:pPr>
            <a:endParaRPr lang="en-US" sz="2400" b="1" dirty="0" smtClean="0"/>
          </a:p>
          <a:p>
            <a:pPr marL="593725" indent="-457200">
              <a:buFont typeface="+mj-lt"/>
              <a:buAutoNum type="arabicPeriod"/>
            </a:pPr>
            <a:endParaRPr lang="en-US" sz="2400" b="1" dirty="0" smtClean="0"/>
          </a:p>
          <a:p>
            <a:pPr marL="593725" indent="-457200">
              <a:buFont typeface="+mj-lt"/>
              <a:buAutoNum type="arabicPeriod"/>
            </a:pPr>
            <a:endParaRPr lang="en-US" sz="2400" b="1" dirty="0" smtClean="0"/>
          </a:p>
          <a:p>
            <a:pPr>
              <a:buFontTx/>
              <a:buNone/>
            </a:pPr>
            <a:r>
              <a:rPr lang="en-US" sz="2400" b="1" dirty="0" smtClean="0"/>
              <a:t>	</a:t>
            </a:r>
          </a:p>
          <a:p>
            <a:pPr>
              <a:buFontTx/>
              <a:buNone/>
            </a:pPr>
            <a:r>
              <a:rPr lang="en-US" sz="2400" b="1" dirty="0" smtClean="0"/>
              <a:t>         </a:t>
            </a:r>
          </a:p>
          <a:p>
            <a:pPr>
              <a:buFontTx/>
              <a:buNone/>
            </a:pPr>
            <a:r>
              <a:rPr lang="en-US" sz="2400" b="1" dirty="0" smtClean="0"/>
              <a:t>	</a:t>
            </a:r>
          </a:p>
          <a:p>
            <a:pPr>
              <a:buFontTx/>
              <a:buNone/>
            </a:pPr>
            <a:r>
              <a:rPr lang="en-US" sz="2400" b="1" dirty="0" smtClean="0"/>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0"/>
            <a:ext cx="8763000" cy="1417638"/>
          </a:xfrm>
        </p:spPr>
        <p:txBody>
          <a:bodyPr>
            <a:normAutofit/>
          </a:bodyPr>
          <a:lstStyle/>
          <a:p>
            <a:pPr fontAlgn="auto">
              <a:spcAft>
                <a:spcPts val="0"/>
              </a:spcAft>
              <a:defRPr/>
            </a:pPr>
            <a:r>
              <a:rPr lang="en-US" sz="2000" dirty="0" smtClean="0">
                <a:latin typeface="Arial Unicode MS" pitchFamily="34" charset="-128"/>
              </a:rPr>
              <a:t>Did not use in 2014 </a:t>
            </a:r>
            <a:r>
              <a:rPr lang="en-US" sz="5400" dirty="0" smtClean="0">
                <a:latin typeface="Arial Unicode MS" pitchFamily="34" charset="-128"/>
              </a:rPr>
              <a:t>ESLRs </a:t>
            </a:r>
            <a:r>
              <a:rPr lang="en-US" sz="5400" dirty="0">
                <a:latin typeface="Arial Unicode MS" pitchFamily="34" charset="-128"/>
              </a:rPr>
              <a:t>– Mini </a:t>
            </a:r>
            <a:r>
              <a:rPr lang="en-US" sz="5400" dirty="0" smtClean="0">
                <a:latin typeface="Arial Unicode MS" pitchFamily="34" charset="-128"/>
              </a:rPr>
              <a:t>Poster </a:t>
            </a:r>
            <a:r>
              <a:rPr lang="en-US" sz="900" dirty="0" smtClean="0">
                <a:latin typeface="Arial Unicode MS" pitchFamily="34" charset="-128"/>
              </a:rPr>
              <a:t>(not in 2013)</a:t>
            </a:r>
            <a:endParaRPr lang="en-US" sz="900" dirty="0">
              <a:latin typeface="Arial Unicode MS" pitchFamily="34" charset="-128"/>
            </a:endParaRPr>
          </a:p>
        </p:txBody>
      </p:sp>
      <p:sp>
        <p:nvSpPr>
          <p:cNvPr id="10243" name="Rectangle 3"/>
          <p:cNvSpPr>
            <a:spLocks noGrp="1" noChangeArrowheads="1"/>
          </p:cNvSpPr>
          <p:nvPr>
            <p:ph idx="1"/>
          </p:nvPr>
        </p:nvSpPr>
        <p:spPr/>
        <p:txBody>
          <a:bodyPr/>
          <a:lstStyle/>
          <a:p>
            <a:r>
              <a:rPr lang="en-US" sz="2400" b="1" dirty="0" smtClean="0"/>
              <a:t>ESLRS/ Character Presentation (did not do this for 2012)</a:t>
            </a:r>
          </a:p>
          <a:p>
            <a:pPr>
              <a:buFontTx/>
              <a:buNone/>
            </a:pPr>
            <a:r>
              <a:rPr lang="en-US" sz="2400" b="1" dirty="0" smtClean="0"/>
              <a:t>          - Select Item as a table</a:t>
            </a:r>
          </a:p>
          <a:p>
            <a:pPr>
              <a:buFontTx/>
              <a:buNone/>
            </a:pPr>
            <a:r>
              <a:rPr lang="en-US" sz="2400" b="1" dirty="0" smtClean="0"/>
              <a:t>	    -Define ESLRS/Character/Mission/Vision Belief</a:t>
            </a:r>
          </a:p>
          <a:p>
            <a:pPr>
              <a:buFontTx/>
              <a:buNone/>
            </a:pPr>
            <a:r>
              <a:rPr lang="en-US" sz="2400" b="1" dirty="0" smtClean="0"/>
              <a:t>         - Create Mini Poster</a:t>
            </a:r>
          </a:p>
          <a:p>
            <a:pPr>
              <a:buFontTx/>
              <a:buNone/>
            </a:pPr>
            <a:r>
              <a:rPr lang="en-US" sz="2400" b="1" dirty="0" smtClean="0"/>
              <a:t>	   - Poster should be Colorful</a:t>
            </a:r>
          </a:p>
          <a:p>
            <a:pPr>
              <a:buFontTx/>
              <a:buNone/>
            </a:pPr>
            <a:r>
              <a:rPr lang="en-US" sz="2400" b="1" dirty="0" smtClean="0"/>
              <a:t>	    - Paraphrase or summarize Words to Explain </a:t>
            </a:r>
          </a:p>
          <a:p>
            <a:pPr>
              <a:buFontTx/>
              <a:buNone/>
            </a:pPr>
            <a:r>
              <a:rPr lang="en-US" sz="2400" b="1" dirty="0" smtClean="0"/>
              <a:t>         - Present Mini Poster to class</a:t>
            </a:r>
          </a:p>
          <a:p>
            <a:pPr>
              <a:buFontTx/>
              <a:buNone/>
            </a:pPr>
            <a:r>
              <a:rPr lang="en-US" sz="2400" b="1" dirty="0" smtClean="0"/>
              <a:t>         - Posters will be displayed @ Back to School</a:t>
            </a:r>
          </a:p>
          <a:p>
            <a:pPr>
              <a:buFontTx/>
              <a:buNone/>
            </a:pPr>
            <a:r>
              <a:rPr lang="en-US" sz="2400" b="1" dirty="0" smtClean="0"/>
              <a:t>           Night (September 1st)</a:t>
            </a:r>
          </a:p>
          <a:p>
            <a:pPr>
              <a:buFontTx/>
              <a:buNone/>
            </a:pPr>
            <a:r>
              <a:rPr lang="en-US" sz="2400" b="1" dirty="0" smtClean="0"/>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686800" cy="1066800"/>
          </a:xfrm>
        </p:spPr>
        <p:txBody>
          <a:bodyPr/>
          <a:lstStyle/>
          <a:p>
            <a:pPr fontAlgn="auto">
              <a:spcAft>
                <a:spcPts val="0"/>
              </a:spcAft>
              <a:defRPr/>
            </a:pPr>
            <a:r>
              <a:rPr lang="en-US" sz="4000" dirty="0" smtClean="0"/>
              <a:t>Ivy Cutting Details</a:t>
            </a:r>
            <a:endParaRPr lang="en-US" sz="4000" dirty="0"/>
          </a:p>
        </p:txBody>
      </p:sp>
      <p:sp>
        <p:nvSpPr>
          <p:cNvPr id="12291" name="Rectangle 3"/>
          <p:cNvSpPr>
            <a:spLocks noGrp="1" noChangeArrowheads="1"/>
          </p:cNvSpPr>
          <p:nvPr>
            <p:ph idx="1"/>
          </p:nvPr>
        </p:nvSpPr>
        <p:spPr>
          <a:xfrm>
            <a:off x="-76200" y="914400"/>
            <a:ext cx="9144000" cy="5715000"/>
          </a:xfrm>
        </p:spPr>
        <p:txBody>
          <a:bodyPr/>
          <a:lstStyle/>
          <a:p>
            <a:pPr lvl="0"/>
            <a:r>
              <a:rPr lang="en-US" sz="4400" dirty="0" smtClean="0"/>
              <a:t>1 cutting method</a:t>
            </a:r>
          </a:p>
          <a:p>
            <a:pPr lvl="0"/>
            <a:r>
              <a:rPr lang="en-US" sz="4400" dirty="0" smtClean="0"/>
              <a:t>4 different cutting media treatments</a:t>
            </a:r>
          </a:p>
          <a:p>
            <a:pPr lvl="0"/>
            <a:r>
              <a:rPr lang="en-US" sz="4400" dirty="0" smtClean="0"/>
              <a:t>1 Perlite – What is it?</a:t>
            </a:r>
          </a:p>
          <a:p>
            <a:pPr lvl="0"/>
            <a:r>
              <a:rPr lang="en-US" sz="4400" dirty="0" smtClean="0"/>
              <a:t>1 Perlite with Rooting Hormone</a:t>
            </a:r>
          </a:p>
          <a:p>
            <a:pPr lvl="0"/>
            <a:r>
              <a:rPr lang="en-US" sz="4400" dirty="0" smtClean="0"/>
              <a:t>1 Soil in Six Packs</a:t>
            </a:r>
          </a:p>
          <a:p>
            <a:pPr lvl="0"/>
            <a:r>
              <a:rPr lang="en-US" sz="4400" dirty="0" smtClean="0"/>
              <a:t>1 Soil in Six Packs with Rooting Hormone</a:t>
            </a:r>
            <a:endParaRPr lang="en-US" sz="4400" dirty="0"/>
          </a:p>
          <a:p>
            <a:pPr lvl="0"/>
            <a:r>
              <a:rPr lang="en-US" sz="4400" dirty="0" smtClean="0"/>
              <a:t>Plant </a:t>
            </a:r>
            <a:r>
              <a:rPr lang="en-US" sz="4400" dirty="0"/>
              <a:t>Classification (Perennial, Annual, Bulbs, etc)</a:t>
            </a:r>
          </a:p>
          <a:p>
            <a:pPr algn="ctr">
              <a:buFontTx/>
              <a:buNone/>
            </a:pPr>
            <a:endParaRPr lang="en-US" sz="2400" b="1" dirty="0" smtClean="0"/>
          </a:p>
        </p:txBody>
      </p:sp>
    </p:spTree>
    <p:extLst>
      <p:ext uri="{BB962C8B-B14F-4D97-AF65-F5344CB8AC3E}">
        <p14:creationId xmlns:p14="http://schemas.microsoft.com/office/powerpoint/2010/main" val="17319721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447800"/>
          </a:xfrm>
        </p:spPr>
        <p:txBody>
          <a:bodyPr>
            <a:normAutofit/>
          </a:bodyPr>
          <a:lstStyle/>
          <a:p>
            <a:r>
              <a:rPr lang="en-US" sz="2000" dirty="0" smtClean="0"/>
              <a:t>Did not use in 2014 </a:t>
            </a:r>
            <a:r>
              <a:rPr lang="en-US" dirty="0" smtClean="0"/>
              <a:t>Funny Story (Mad-lib or Adventure Style)</a:t>
            </a:r>
            <a:endParaRPr lang="en-US" dirty="0"/>
          </a:p>
        </p:txBody>
      </p:sp>
      <p:sp>
        <p:nvSpPr>
          <p:cNvPr id="3" name="Content Placeholder 2"/>
          <p:cNvSpPr>
            <a:spLocks noGrp="1"/>
          </p:cNvSpPr>
          <p:nvPr>
            <p:ph idx="1"/>
          </p:nvPr>
        </p:nvSpPr>
        <p:spPr>
          <a:xfrm>
            <a:off x="152400" y="1600200"/>
            <a:ext cx="8763000" cy="4708525"/>
          </a:xfrm>
        </p:spPr>
        <p:txBody>
          <a:bodyPr/>
          <a:lstStyle/>
          <a:p>
            <a:r>
              <a:rPr lang="en-US" dirty="0" smtClean="0"/>
              <a:t>Plan an Adventure – trip across many obstacles.</a:t>
            </a:r>
          </a:p>
          <a:p>
            <a:r>
              <a:rPr lang="en-US" dirty="0" smtClean="0"/>
              <a:t>Draw a Map of adventure.</a:t>
            </a:r>
          </a:p>
          <a:p>
            <a:r>
              <a:rPr lang="en-US" dirty="0" smtClean="0"/>
              <a:t>Ideas; follow a cartoon, comic, movie or  show that you know.</a:t>
            </a:r>
          </a:p>
          <a:p>
            <a:r>
              <a:rPr lang="en-US" dirty="0" smtClean="0"/>
              <a:t>Use 15 Names from your class.</a:t>
            </a:r>
          </a:p>
          <a:p>
            <a:r>
              <a:rPr lang="en-US" dirty="0" smtClean="0"/>
              <a:t>Remember to be appropriate and respectful of name use.</a:t>
            </a:r>
          </a:p>
          <a:p>
            <a:r>
              <a:rPr lang="en-US" dirty="0" smtClean="0"/>
              <a:t>I paragraph minimum.</a:t>
            </a:r>
          </a:p>
          <a:p>
            <a:r>
              <a:rPr lang="en-US" dirty="0" smtClean="0"/>
              <a:t>Funny adjectives or descriptors</a:t>
            </a:r>
            <a:endParaRPr lang="en-US" dirty="0"/>
          </a:p>
        </p:txBody>
      </p:sp>
    </p:spTree>
    <p:extLst>
      <p:ext uri="{BB962C8B-B14F-4D97-AF65-F5344CB8AC3E}">
        <p14:creationId xmlns:p14="http://schemas.microsoft.com/office/powerpoint/2010/main" val="1768614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838200"/>
          </a:xfrm>
        </p:spPr>
        <p:txBody>
          <a:bodyPr>
            <a:normAutofit fontScale="90000"/>
          </a:bodyPr>
          <a:lstStyle/>
          <a:p>
            <a:pPr fontAlgn="auto">
              <a:spcAft>
                <a:spcPts val="0"/>
              </a:spcAft>
              <a:defRPr/>
            </a:pPr>
            <a:r>
              <a:rPr lang="en-US" sz="6600" dirty="0" smtClean="0">
                <a:latin typeface="Times New Roman" pitchFamily="18" charset="0"/>
              </a:rPr>
              <a:t>8/11/15 Agenda</a:t>
            </a:r>
            <a:endParaRPr lang="en-US" sz="6600" dirty="0">
              <a:latin typeface="Times New Roman" pitchFamily="18" charset="0"/>
            </a:endParaRPr>
          </a:p>
        </p:txBody>
      </p:sp>
      <p:sp>
        <p:nvSpPr>
          <p:cNvPr id="4099" name="Rectangle 3"/>
          <p:cNvSpPr>
            <a:spLocks noGrp="1" noChangeArrowheads="1"/>
          </p:cNvSpPr>
          <p:nvPr>
            <p:ph idx="1"/>
          </p:nvPr>
        </p:nvSpPr>
        <p:spPr>
          <a:xfrm>
            <a:off x="-24063" y="838200"/>
            <a:ext cx="9144000" cy="6019800"/>
          </a:xfrm>
        </p:spPr>
        <p:txBody>
          <a:bodyPr/>
          <a:lstStyle/>
          <a:p>
            <a:pPr marL="0" indent="0">
              <a:lnSpc>
                <a:spcPct val="80000"/>
              </a:lnSpc>
              <a:buNone/>
            </a:pPr>
            <a:endParaRPr lang="en-US" sz="2000" b="1" dirty="0" smtClean="0">
              <a:latin typeface="Arial Unicode MS" pitchFamily="34" charset="-128"/>
            </a:endParaRPr>
          </a:p>
          <a:p>
            <a:pPr marL="609600" indent="-609600">
              <a:lnSpc>
                <a:spcPct val="90000"/>
              </a:lnSpc>
            </a:pPr>
            <a:r>
              <a:rPr lang="en-US" sz="2400" b="1" dirty="0" smtClean="0">
                <a:latin typeface="Arial Unicode MS" pitchFamily="34" charset="-128"/>
              </a:rPr>
              <a:t>Locations: Paper Towels, Cleaning Tools</a:t>
            </a:r>
          </a:p>
          <a:p>
            <a:pPr marL="609600" indent="-609600">
              <a:lnSpc>
                <a:spcPct val="90000"/>
              </a:lnSpc>
            </a:pPr>
            <a:r>
              <a:rPr lang="en-US" sz="2400" b="1" dirty="0" smtClean="0">
                <a:latin typeface="Arial Unicode MS" pitchFamily="34" charset="-128"/>
              </a:rPr>
              <a:t>Recycling: Paper and Beverage Containers</a:t>
            </a:r>
          </a:p>
          <a:p>
            <a:pPr marL="609600" indent="-609600">
              <a:lnSpc>
                <a:spcPct val="90000"/>
              </a:lnSpc>
            </a:pPr>
            <a:r>
              <a:rPr lang="en-US" sz="2400" b="1" dirty="0" smtClean="0">
                <a:latin typeface="Arial Unicode MS" pitchFamily="34" charset="-128"/>
              </a:rPr>
              <a:t>Bathroom Pass and Sign Out</a:t>
            </a:r>
          </a:p>
          <a:p>
            <a:pPr marL="609600" indent="-609600">
              <a:lnSpc>
                <a:spcPct val="90000"/>
              </a:lnSpc>
            </a:pPr>
            <a:r>
              <a:rPr lang="en-US" sz="2400" b="1" dirty="0" smtClean="0">
                <a:latin typeface="Arial Unicode MS" pitchFamily="34" charset="-128"/>
              </a:rPr>
              <a:t>College &amp; Scholarship Information</a:t>
            </a:r>
          </a:p>
          <a:p>
            <a:pPr marL="609600" indent="-609600">
              <a:lnSpc>
                <a:spcPct val="90000"/>
              </a:lnSpc>
            </a:pPr>
            <a:r>
              <a:rPr lang="en-US" sz="2400" b="1" dirty="0" smtClean="0">
                <a:latin typeface="Arial Unicode MS" pitchFamily="34" charset="-128"/>
              </a:rPr>
              <a:t>Tomorrow Bring a Tie – Extra Credit</a:t>
            </a:r>
          </a:p>
          <a:p>
            <a:pPr marL="609600" indent="-609600">
              <a:lnSpc>
                <a:spcPct val="80000"/>
              </a:lnSpc>
            </a:pPr>
            <a:r>
              <a:rPr lang="en-US" sz="4000" b="1" u="sng" dirty="0" smtClean="0">
                <a:latin typeface="Arial Unicode MS" pitchFamily="34" charset="-128"/>
              </a:rPr>
              <a:t>Hand Shake: Eyes, Smiles, Web, Firm, 2-3 Shake</a:t>
            </a:r>
          </a:p>
          <a:p>
            <a:pPr marL="609600" indent="-609600">
              <a:lnSpc>
                <a:spcPct val="80000"/>
              </a:lnSpc>
            </a:pPr>
            <a:r>
              <a:rPr lang="en-US" sz="2400" b="1" dirty="0" smtClean="0">
                <a:latin typeface="Arial Unicode MS" pitchFamily="34" charset="-128"/>
              </a:rPr>
              <a:t>Find Someone; 3 siblings, 18, has dog, has horse, vacation out of state.</a:t>
            </a:r>
          </a:p>
          <a:p>
            <a:pPr marL="609600" indent="-609600">
              <a:lnSpc>
                <a:spcPct val="80000"/>
              </a:lnSpc>
            </a:pPr>
            <a:r>
              <a:rPr lang="en-US" sz="5400" b="1" dirty="0" smtClean="0">
                <a:latin typeface="Arial Unicode MS" pitchFamily="34" charset="-128"/>
              </a:rPr>
              <a:t>Judge a Class of Cut Flowers (I place this class of cut ______, 1,2,3,4..)</a:t>
            </a:r>
          </a:p>
          <a:p>
            <a:pPr marL="609600" indent="-609600">
              <a:lnSpc>
                <a:spcPct val="80000"/>
              </a:lnSpc>
            </a:pPr>
            <a:r>
              <a:rPr lang="en-US" sz="2400" u="sng" dirty="0">
                <a:hlinkClick r:id="rId3" tooltip="http://www.youtube.com/embed/_LpMB1OZ53g?feature=player_detailpage%22%20frameborder=%220%22%20allowfullscreen%3E%3C/iframe%3E&amp;autoplay=1"/>
              </a:rPr>
              <a:t>http://www.youtube.com/embed/_LpMB1OZ53g?feature=player_detailpage%22%20frameborder=%220%22%20allowfullscreen%3E%3C/iframe%3E&amp;autoplay=1</a:t>
            </a:r>
            <a:endParaRPr lang="en-US" sz="2400" b="1" dirty="0" smtClean="0">
              <a:latin typeface="Arial Unicode MS" pitchFamily="34" charset="-128"/>
            </a:endParaRPr>
          </a:p>
          <a:p>
            <a:pPr marL="609600" indent="-609600">
              <a:lnSpc>
                <a:spcPct val="80000"/>
              </a:lnSpc>
            </a:pPr>
            <a:r>
              <a:rPr lang="en-US" sz="2400" b="1" dirty="0" smtClean="0">
                <a:latin typeface="Arial Unicode MS" pitchFamily="34" charset="-128"/>
              </a:rPr>
              <a:t>Floral II: Arrange Room &amp; </a:t>
            </a:r>
            <a:r>
              <a:rPr lang="en-US" sz="2400" b="1" dirty="0"/>
              <a:t>Record Book Scavenger Hunt</a:t>
            </a:r>
          </a:p>
          <a:p>
            <a:pPr marL="609600" indent="-609600">
              <a:lnSpc>
                <a:spcPct val="80000"/>
              </a:lnSpc>
            </a:pPr>
            <a:endParaRPr lang="en-US" sz="2400" b="1" dirty="0" smtClean="0">
              <a:latin typeface="Arial Unicode MS" pitchFamily="34"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48614</TotalTime>
  <Words>6390</Words>
  <Application>Microsoft Office PowerPoint</Application>
  <PresentationFormat>On-screen Show (4:3)</PresentationFormat>
  <Paragraphs>879</Paragraphs>
  <Slides>88</Slides>
  <Notes>21</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Apex</vt:lpstr>
      <vt:lpstr> 1. Floral I 2. Floral II Environmental   Hort.</vt:lpstr>
      <vt:lpstr>Welcome to Back to School Night Mrs. Hepner 's Floriculture/Ag. Earth Class</vt:lpstr>
      <vt:lpstr>Welcome!</vt:lpstr>
      <vt:lpstr>Welcome!</vt:lpstr>
      <vt:lpstr>PowerPoint Presentation</vt:lpstr>
      <vt:lpstr> Floral I Floral II &amp; Environmental Horticulture Agriculture Earth Science 1. Find your name on class roster and sign in the column for todays date. If your name is not listed, write it in on an empty line. 2. Find a seat at a table that has no more than 3 people who are your same grade.  4. Get out writing tool and note paper. 5. Introduce yourself to your table mates and    write down 3 different facts about Agriculture.  </vt:lpstr>
      <vt:lpstr> Floral I Floral II Environmental Horticulture 1. Find your name on class roster and sign in the column for todays date. If your name is not listed, write it in on an empty line. 2. Find a seat at a table that has no more than 3 people who are your NOT your same grade.  3. Get out writing tool and note paper. 4. Introduce yourself to your table mates and write down 3 facts about each one.  </vt:lpstr>
      <vt:lpstr>8/11/15 Agenda</vt:lpstr>
      <vt:lpstr>8/11/15 Agenda</vt:lpstr>
      <vt:lpstr>ASB Calendar</vt:lpstr>
      <vt:lpstr>ASB Calendar</vt:lpstr>
      <vt:lpstr>PowerPoint Presentation</vt:lpstr>
      <vt:lpstr>Floral II-Shop Day 1 &amp; 2</vt:lpstr>
      <vt:lpstr>8/12/15 Agenda</vt:lpstr>
      <vt:lpstr>Floral II &amp; EH Semester 1 Assignments</vt:lpstr>
      <vt:lpstr>Assignment Calendar  </vt:lpstr>
      <vt:lpstr>8/13/15 Agenda</vt:lpstr>
      <vt:lpstr>8/14/15 Agenda</vt:lpstr>
      <vt:lpstr>Introduction Presentation</vt:lpstr>
      <vt:lpstr>8/14/14 Agenda</vt:lpstr>
      <vt:lpstr>Syllabus Warm-Up/EC to be Answers on your Name List/Quiz.</vt:lpstr>
      <vt:lpstr>Inventory Quiz</vt:lpstr>
      <vt:lpstr>PowerPoint Presentation</vt:lpstr>
      <vt:lpstr>8/17/15 Agenda</vt:lpstr>
      <vt:lpstr>Warm Up Guidelines</vt:lpstr>
      <vt:lpstr>Agenda 8/17 Warm Up</vt:lpstr>
      <vt:lpstr>Agriculture Challenge</vt:lpstr>
      <vt:lpstr>8/18-19/15 Agenda</vt:lpstr>
      <vt:lpstr>How Much is High School Worth?</vt:lpstr>
      <vt:lpstr>8/20/15 Agenda</vt:lpstr>
      <vt:lpstr>8/21/15 Agenda</vt:lpstr>
      <vt:lpstr>Unison Ceremony Part – Warm Up</vt:lpstr>
      <vt:lpstr>8/24/15 Agenda</vt:lpstr>
      <vt:lpstr>WEST HIGH FFA OFFICERS 2015-2016</vt:lpstr>
      <vt:lpstr>8/25/15 Agenda</vt:lpstr>
      <vt:lpstr>8/26/15 Agenda</vt:lpstr>
      <vt:lpstr>WATER - $500 fine/day Alternatives</vt:lpstr>
      <vt:lpstr>Cotton Video Warm Up </vt:lpstr>
      <vt:lpstr>Agricultural Distribution Process</vt:lpstr>
      <vt:lpstr>California’s Major Agricultural Commodities In Dollar Value</vt:lpstr>
      <vt:lpstr>PowerPoint Presentation</vt:lpstr>
      <vt:lpstr>Careers Which Ag Area do they go in???  Pre-Rank/Post Which is your top 2? Change?</vt:lpstr>
      <vt:lpstr>Flower Production from Field to You Production Steps (2% of all Ag.) </vt:lpstr>
      <vt:lpstr>Floral 1 Career Practice Quiz</vt:lpstr>
      <vt:lpstr>Unit 1 Quiz Careers Extra Credit Write up on white board!!!</vt:lpstr>
      <vt:lpstr>Weed Report Details</vt:lpstr>
      <vt:lpstr>Cover Letter</vt:lpstr>
      <vt:lpstr>        Merrill F. West Agriculture Department Merrill F. West High School 1775 Lowell Avenue Tracy, CA 95376 (209) 831-5430 Ext.3412 Fax: (209) 831-5433 mhepner@tusd.net </vt:lpstr>
      <vt:lpstr>8/27/15 Agenda</vt:lpstr>
      <vt:lpstr>Compare 2 Careers</vt:lpstr>
      <vt:lpstr>Career Presentation</vt:lpstr>
      <vt:lpstr>8//13 Agenda</vt:lpstr>
      <vt:lpstr>8/28/15 Agenda</vt:lpstr>
      <vt:lpstr>8/31/15 Agenda</vt:lpstr>
      <vt:lpstr>9/1/15 Agenda</vt:lpstr>
      <vt:lpstr>9/2/15 Agenda</vt:lpstr>
      <vt:lpstr>Warm – Up Matching Floral Shops</vt:lpstr>
      <vt:lpstr> Flower Shop intro ideas </vt:lpstr>
      <vt:lpstr>Floral Shop Parts</vt:lpstr>
      <vt:lpstr>9/4/15 Agenda</vt:lpstr>
      <vt:lpstr> Period 1 Word of the Day - Delivery</vt:lpstr>
      <vt:lpstr>Period 5 Word of the Day - Delivery</vt:lpstr>
      <vt:lpstr>Period 5 Word of the Day - Delivery</vt:lpstr>
      <vt:lpstr>Period 6 Word of the Day - Delivery</vt:lpstr>
      <vt:lpstr>Description  </vt:lpstr>
      <vt:lpstr>PowerPoint Presentation</vt:lpstr>
      <vt:lpstr>PowerPoint Presentation</vt:lpstr>
      <vt:lpstr>PowerPoint Presentation</vt:lpstr>
      <vt:lpstr>Flower Shop Floor Plan</vt:lpstr>
      <vt:lpstr>9/8/15 Agenda</vt:lpstr>
      <vt:lpstr>9/9/15 Agenda</vt:lpstr>
      <vt:lpstr>Right Brain or Right Foot??</vt:lpstr>
      <vt:lpstr>Floral Shops</vt:lpstr>
      <vt:lpstr>Tape Wire Lesson</vt:lpstr>
      <vt:lpstr>Floral 1 Career Quiz</vt:lpstr>
      <vt:lpstr>Flowers of the Month </vt:lpstr>
      <vt:lpstr>9/5-6/13 Agenda</vt:lpstr>
      <vt:lpstr>Record Book Placement Agreement</vt:lpstr>
      <vt:lpstr>Welcome to Back to School Night Mrs. Hepner 's Floriculture Class</vt:lpstr>
      <vt:lpstr>9/10/13 Agenda</vt:lpstr>
      <vt:lpstr>Not used 2012 Agenda</vt:lpstr>
      <vt:lpstr>9/11/13 Agenda</vt:lpstr>
      <vt:lpstr>PowerPoint Presentation</vt:lpstr>
      <vt:lpstr>Agenda</vt:lpstr>
      <vt:lpstr>Floral I  Extra Credit</vt:lpstr>
      <vt:lpstr>Did not use in 2014 ESLRs – Mini Poster (not in 2013)</vt:lpstr>
      <vt:lpstr>Ivy Cutting Details</vt:lpstr>
      <vt:lpstr>Did not use in 2014 Funny Story (Mad-lib or Adventure Style)</vt:lpstr>
    </vt:vector>
  </TitlesOfParts>
  <Company>TUSD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whslabstudent</dc:creator>
  <cp:lastModifiedBy>Hepner, Marlene</cp:lastModifiedBy>
  <cp:revision>1099</cp:revision>
  <cp:lastPrinted>2015-08-17T14:32:44Z</cp:lastPrinted>
  <dcterms:created xsi:type="dcterms:W3CDTF">2010-03-02T18:19:33Z</dcterms:created>
  <dcterms:modified xsi:type="dcterms:W3CDTF">2015-10-13T22:16:24Z</dcterms:modified>
</cp:coreProperties>
</file>